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8" r:id="rId3"/>
    <p:sldId id="259" r:id="rId4"/>
    <p:sldId id="260" r:id="rId5"/>
    <p:sldId id="261" r:id="rId6"/>
    <p:sldId id="262" r:id="rId7"/>
    <p:sldId id="274" r:id="rId8"/>
    <p:sldId id="275" r:id="rId9"/>
    <p:sldId id="263" r:id="rId10"/>
    <p:sldId id="264" r:id="rId11"/>
    <p:sldId id="265" r:id="rId12"/>
    <p:sldId id="266" r:id="rId13"/>
    <p:sldId id="267" r:id="rId14"/>
    <p:sldId id="269" r:id="rId15"/>
    <p:sldId id="286" r:id="rId16"/>
    <p:sldId id="270" r:id="rId17"/>
    <p:sldId id="271" r:id="rId18"/>
    <p:sldId id="272" r:id="rId19"/>
    <p:sldId id="273" r:id="rId20"/>
    <p:sldId id="276" r:id="rId21"/>
    <p:sldId id="277" r:id="rId22"/>
    <p:sldId id="294" r:id="rId23"/>
    <p:sldId id="295" r:id="rId24"/>
    <p:sldId id="329" r:id="rId25"/>
    <p:sldId id="330" r:id="rId26"/>
    <p:sldId id="287" r:id="rId27"/>
    <p:sldId id="303" r:id="rId28"/>
    <p:sldId id="304" r:id="rId29"/>
    <p:sldId id="305" r:id="rId30"/>
    <p:sldId id="296" r:id="rId31"/>
    <p:sldId id="310" r:id="rId32"/>
    <p:sldId id="302" r:id="rId33"/>
    <p:sldId id="311" r:id="rId34"/>
    <p:sldId id="279" r:id="rId35"/>
    <p:sldId id="280" r:id="rId36"/>
    <p:sldId id="283" r:id="rId37"/>
    <p:sldId id="281" r:id="rId38"/>
    <p:sldId id="314" r:id="rId39"/>
    <p:sldId id="313" r:id="rId40"/>
    <p:sldId id="300" r:id="rId41"/>
    <p:sldId id="301" r:id="rId42"/>
    <p:sldId id="306" r:id="rId43"/>
    <p:sldId id="282" r:id="rId44"/>
    <p:sldId id="307" r:id="rId45"/>
    <p:sldId id="317" r:id="rId46"/>
    <p:sldId id="318" r:id="rId47"/>
    <p:sldId id="325" r:id="rId48"/>
    <p:sldId id="326" r:id="rId49"/>
    <p:sldId id="327" r:id="rId50"/>
    <p:sldId id="328" r:id="rId51"/>
    <p:sldId id="285" r:id="rId52"/>
    <p:sldId id="288" r:id="rId53"/>
    <p:sldId id="289" r:id="rId54"/>
    <p:sldId id="290" r:id="rId55"/>
    <p:sldId id="312" r:id="rId56"/>
    <p:sldId id="291" r:id="rId57"/>
    <p:sldId id="292" r:id="rId58"/>
    <p:sldId id="29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04" autoAdjust="0"/>
  </p:normalViewPr>
  <p:slideViewPr>
    <p:cSldViewPr snapToGrid="0">
      <p:cViewPr varScale="1">
        <p:scale>
          <a:sx n="56" d="100"/>
          <a:sy n="56" d="100"/>
        </p:scale>
        <p:origin x="17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image" Target="../media/image13.wmf"/><Relationship Id="rId5" Type="http://schemas.openxmlformats.org/officeDocument/2006/relationships/image" Target="../media/image15.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5AC72-C8F2-4368-BC83-5B57FF0DC9E6}" type="datetimeFigureOut">
              <a:rPr lang="zh-CN" altLang="en-US" smtClean="0"/>
              <a:t>2019/11/20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32FC4-6AAD-464F-B91D-0C885F58E774}" type="slidenum">
              <a:rPr lang="zh-CN" altLang="en-US" smtClean="0"/>
              <a:t>‹#›</a:t>
            </a:fld>
            <a:endParaRPr lang="zh-CN" altLang="en-US"/>
          </a:p>
        </p:txBody>
      </p:sp>
    </p:spTree>
    <p:extLst>
      <p:ext uri="{BB962C8B-B14F-4D97-AF65-F5344CB8AC3E}">
        <p14:creationId xmlns:p14="http://schemas.microsoft.com/office/powerpoint/2010/main" val="315076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Shannon_(unit)" TargetMode="External"/><Relationship Id="rId3" Type="http://schemas.openxmlformats.org/officeDocument/2006/relationships/hyperlink" Target="https://en.wikipedia.org/wiki/Probability_theory" TargetMode="External"/><Relationship Id="rId7" Type="http://schemas.openxmlformats.org/officeDocument/2006/relationships/hyperlink" Target="https://en.wikipedia.org/wiki/Unit_of_measurement"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Statistical_dependence" TargetMode="External"/><Relationship Id="rId5" Type="http://schemas.openxmlformats.org/officeDocument/2006/relationships/hyperlink" Target="https://en.wikipedia.org/wiki/Random_variable" TargetMode="External"/><Relationship Id="rId4" Type="http://schemas.openxmlformats.org/officeDocument/2006/relationships/hyperlink" Target="https://en.wikipedia.org/wiki/Information_theo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P(A)=1/6 P(B)=1/6 P(C)=1/6*1/6*7=7/36</a:t>
            </a:r>
            <a:r>
              <a:rPr lang="en-US" altLang="zh-CN" baseline="0" dirty="0" smtClean="0"/>
              <a:t> P(A|B)=1/6 P(C|A)=1/6 P(A,B)=1/6*1/6=1/36 P(A,C)=1/6*1/6=1/36</a:t>
            </a:r>
          </a:p>
          <a:p>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4</a:t>
            </a:fld>
            <a:endParaRPr lang="zh-CN" altLang="en-US"/>
          </a:p>
        </p:txBody>
      </p:sp>
    </p:spTree>
    <p:extLst>
      <p:ext uri="{BB962C8B-B14F-4D97-AF65-F5344CB8AC3E}">
        <p14:creationId xmlns:p14="http://schemas.microsoft.com/office/powerpoint/2010/main" val="28405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对分类任务来说，在所有相关概率都已知的立项情形下，贝叶斯决策论考虑如何基于这些概率和误判损失来选择最优的类别标记</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7</a:t>
            </a:fld>
            <a:endParaRPr lang="zh-CN" altLang="en-US"/>
          </a:p>
        </p:txBody>
      </p:sp>
    </p:spTree>
    <p:extLst>
      <p:ext uri="{BB962C8B-B14F-4D97-AF65-F5344CB8AC3E}">
        <p14:creationId xmlns:p14="http://schemas.microsoft.com/office/powerpoint/2010/main" val="126888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a:t>
            </a:r>
            <a:r>
              <a:rPr lang="en-US" altLang="zh-CN" sz="1200" b="0" i="0" u="sng" kern="1200" dirty="0" smtClean="0">
                <a:solidFill>
                  <a:schemeClr val="tx1"/>
                </a:solidFill>
                <a:effectLst/>
                <a:latin typeface="+mn-lt"/>
                <a:ea typeface="+mn-ea"/>
                <a:cs typeface="+mn-cs"/>
                <a:hlinkClick r:id="rId3"/>
              </a:rPr>
              <a:t>probability theory</a:t>
            </a:r>
            <a:r>
              <a:rPr lang="en-US" altLang="zh-CN" sz="1200" b="0" i="0" kern="1200" dirty="0" smtClean="0">
                <a:solidFill>
                  <a:schemeClr val="tx1"/>
                </a:solidFill>
                <a:effectLst/>
                <a:latin typeface="+mn-lt"/>
                <a:ea typeface="+mn-ea"/>
                <a:cs typeface="+mn-cs"/>
              </a:rPr>
              <a:t> and </a:t>
            </a:r>
            <a:r>
              <a:rPr lang="en-US" altLang="zh-CN" sz="1200" b="0" i="0" u="none" strike="noStrike" kern="1200" dirty="0" smtClean="0">
                <a:solidFill>
                  <a:schemeClr val="tx1"/>
                </a:solidFill>
                <a:effectLst/>
                <a:latin typeface="+mn-lt"/>
                <a:ea typeface="+mn-ea"/>
                <a:cs typeface="+mn-cs"/>
                <a:hlinkClick r:id="rId4" tooltip="Information theory"/>
              </a:rPr>
              <a:t>information theory</a:t>
            </a:r>
            <a:r>
              <a:rPr lang="en-US" altLang="zh-CN" sz="1200" b="0" i="0" kern="1200" dirty="0" smtClean="0">
                <a:solidFill>
                  <a:schemeClr val="tx1"/>
                </a:solidFill>
                <a:effectLst/>
                <a:latin typeface="+mn-lt"/>
                <a:ea typeface="+mn-ea"/>
                <a:cs typeface="+mn-cs"/>
              </a:rPr>
              <a:t>, the </a:t>
            </a:r>
            <a:r>
              <a:rPr lang="en-US" altLang="zh-CN" sz="1200" b="1" i="0" kern="1200" dirty="0" smtClean="0">
                <a:solidFill>
                  <a:schemeClr val="tx1"/>
                </a:solidFill>
                <a:effectLst/>
                <a:latin typeface="+mn-lt"/>
                <a:ea typeface="+mn-ea"/>
                <a:cs typeface="+mn-cs"/>
              </a:rPr>
              <a:t>mutual information</a:t>
            </a:r>
            <a:r>
              <a:rPr lang="en-US" altLang="zh-CN" sz="1200" b="0" i="0" kern="1200" dirty="0" smtClean="0">
                <a:solidFill>
                  <a:schemeClr val="tx1"/>
                </a:solidFill>
                <a:effectLst/>
                <a:latin typeface="+mn-lt"/>
                <a:ea typeface="+mn-ea"/>
                <a:cs typeface="+mn-cs"/>
              </a:rPr>
              <a:t> (</a:t>
            </a:r>
            <a:r>
              <a:rPr lang="en-US" altLang="zh-CN" sz="1200" b="1" i="0" kern="1200" dirty="0" smtClean="0">
                <a:solidFill>
                  <a:schemeClr val="tx1"/>
                </a:solidFill>
                <a:effectLst/>
                <a:latin typeface="+mn-lt"/>
                <a:ea typeface="+mn-ea"/>
                <a:cs typeface="+mn-cs"/>
              </a:rPr>
              <a:t>MI</a:t>
            </a:r>
            <a:r>
              <a:rPr lang="en-US" altLang="zh-CN" sz="1200" b="0" i="0" kern="1200" dirty="0" smtClean="0">
                <a:solidFill>
                  <a:schemeClr val="tx1"/>
                </a:solidFill>
                <a:effectLst/>
                <a:latin typeface="+mn-lt"/>
                <a:ea typeface="+mn-ea"/>
                <a:cs typeface="+mn-cs"/>
              </a:rPr>
              <a:t>) of two </a:t>
            </a:r>
            <a:r>
              <a:rPr lang="en-US" altLang="zh-CN" sz="1200" b="0" i="0" u="none" strike="noStrike" kern="1200" dirty="0" smtClean="0">
                <a:solidFill>
                  <a:schemeClr val="tx1"/>
                </a:solidFill>
                <a:effectLst/>
                <a:latin typeface="+mn-lt"/>
                <a:ea typeface="+mn-ea"/>
                <a:cs typeface="+mn-cs"/>
                <a:hlinkClick r:id="rId5" tooltip="Random variable"/>
              </a:rPr>
              <a:t>random variables</a:t>
            </a:r>
            <a:r>
              <a:rPr lang="en-US" altLang="zh-CN" sz="1200" b="0" i="0" kern="1200" dirty="0" smtClean="0">
                <a:solidFill>
                  <a:schemeClr val="tx1"/>
                </a:solidFill>
                <a:effectLst/>
                <a:latin typeface="+mn-lt"/>
                <a:ea typeface="+mn-ea"/>
                <a:cs typeface="+mn-cs"/>
              </a:rPr>
              <a:t> is a measure of the mutual </a:t>
            </a:r>
            <a:r>
              <a:rPr lang="en-US" altLang="zh-CN" sz="1200" b="0" i="0" u="none" strike="noStrike" kern="1200" dirty="0" smtClean="0">
                <a:solidFill>
                  <a:schemeClr val="tx1"/>
                </a:solidFill>
                <a:effectLst/>
                <a:latin typeface="+mn-lt"/>
                <a:ea typeface="+mn-ea"/>
                <a:cs typeface="+mn-cs"/>
                <a:hlinkClick r:id="rId6" tooltip="Statistical dependence"/>
              </a:rPr>
              <a:t>dependence</a:t>
            </a:r>
            <a:r>
              <a:rPr lang="en-US" altLang="zh-CN" sz="1200" b="0" i="0" kern="1200" dirty="0" smtClean="0">
                <a:solidFill>
                  <a:schemeClr val="tx1"/>
                </a:solidFill>
                <a:effectLst/>
                <a:latin typeface="+mn-lt"/>
                <a:ea typeface="+mn-ea"/>
                <a:cs typeface="+mn-cs"/>
              </a:rPr>
              <a:t> between the two variables. More specifically, it quantifies the "amount of information" (in </a:t>
            </a:r>
            <a:r>
              <a:rPr lang="en-US" altLang="zh-CN" sz="1200" b="0" i="0" u="none" strike="noStrike" kern="1200" dirty="0" smtClean="0">
                <a:solidFill>
                  <a:schemeClr val="tx1"/>
                </a:solidFill>
                <a:effectLst/>
                <a:latin typeface="+mn-lt"/>
                <a:ea typeface="+mn-ea"/>
                <a:cs typeface="+mn-cs"/>
                <a:hlinkClick r:id="rId7" tooltip="Unit of measurement"/>
              </a:rPr>
              <a:t>units</a:t>
            </a:r>
            <a:r>
              <a:rPr lang="en-US" altLang="zh-CN" sz="1200" b="0" i="0" kern="1200" dirty="0" smtClean="0">
                <a:solidFill>
                  <a:schemeClr val="tx1"/>
                </a:solidFill>
                <a:effectLst/>
                <a:latin typeface="+mn-lt"/>
                <a:ea typeface="+mn-ea"/>
                <a:cs typeface="+mn-cs"/>
              </a:rPr>
              <a:t> such as </a:t>
            </a:r>
            <a:r>
              <a:rPr lang="en-US" altLang="zh-CN" sz="1200" b="0" i="0" u="none" strike="noStrike" kern="1200" dirty="0" err="1" smtClean="0">
                <a:solidFill>
                  <a:schemeClr val="tx1"/>
                </a:solidFill>
                <a:effectLst/>
                <a:latin typeface="+mn-lt"/>
                <a:ea typeface="+mn-ea"/>
                <a:cs typeface="+mn-cs"/>
                <a:hlinkClick r:id="rId8" tooltip="Shannon (unit)"/>
              </a:rPr>
              <a:t>shannons</a:t>
            </a:r>
            <a:r>
              <a:rPr lang="en-US" altLang="zh-CN" sz="1200" b="0" i="0" kern="1200" dirty="0" smtClean="0">
                <a:solidFill>
                  <a:schemeClr val="tx1"/>
                </a:solidFill>
                <a:effectLst/>
                <a:latin typeface="+mn-lt"/>
                <a:ea typeface="+mn-ea"/>
                <a:cs typeface="+mn-cs"/>
              </a:rPr>
              <a:t>, commonly called bits) obtained about one random variable through observing the other random variable. </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30</a:t>
            </a:fld>
            <a:endParaRPr lang="zh-CN" altLang="en-US"/>
          </a:p>
        </p:txBody>
      </p:sp>
    </p:spTree>
    <p:extLst>
      <p:ext uri="{BB962C8B-B14F-4D97-AF65-F5344CB8AC3E}">
        <p14:creationId xmlns:p14="http://schemas.microsoft.com/office/powerpoint/2010/main" val="403309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Slides are from: http://www.ee.columbia.edu/~vittorio/Lecture12.pdf</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33</a:t>
            </a:fld>
            <a:endParaRPr lang="zh-CN" altLang="en-US"/>
          </a:p>
        </p:txBody>
      </p:sp>
    </p:spTree>
    <p:extLst>
      <p:ext uri="{BB962C8B-B14F-4D97-AF65-F5344CB8AC3E}">
        <p14:creationId xmlns:p14="http://schemas.microsoft.com/office/powerpoint/2010/main" val="241914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r>
                      <a:rPr lang="en-US" altLang="zh-CN" sz="1200" b="0" i="1" smtClean="0">
                        <a:latin typeface="Cambria Math" panose="02040503050406030204" pitchFamily="18" charset="0"/>
                      </a:rPr>
                      <m:t>𝑠</m:t>
                    </m:r>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𝐵</m:t>
                        </m:r>
                      </m:e>
                      <m:e>
                        <m:r>
                          <a:rPr lang="en-US" altLang="zh-CN" sz="1200" b="0" i="1" smtClean="0">
                            <a:latin typeface="Cambria Math" panose="02040503050406030204" pitchFamily="18" charset="0"/>
                          </a:rPr>
                          <m:t>𝐷</m:t>
                        </m:r>
                      </m:e>
                    </m:d>
                  </m:oMath>
                </a14:m>
                <a:r>
                  <a:rPr lang="zh-CN" altLang="en-US" dirty="0" smtClean="0"/>
                  <a:t>第一项是计算编码贝叶斯网</a:t>
                </a:r>
                <a:r>
                  <a:rPr lang="en-US" altLang="zh-CN" dirty="0" smtClean="0"/>
                  <a:t>B</a:t>
                </a:r>
                <a:r>
                  <a:rPr lang="zh-CN" altLang="en-US" dirty="0" smtClean="0"/>
                  <a:t>所需的字节数；第二项是计算</a:t>
                </a:r>
                <a:r>
                  <a:rPr lang="en-US" altLang="zh-CN" dirty="0" smtClean="0"/>
                  <a:t>B</a:t>
                </a:r>
                <a:r>
                  <a:rPr lang="zh-CN" altLang="en-US" dirty="0" smtClean="0"/>
                  <a:t>所对应的概率分布</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𝐵</m:t>
                        </m:r>
                      </m:sub>
                    </m:sSub>
                  </m:oMath>
                </a14:m>
                <a:r>
                  <a:rPr lang="zh-CN" altLang="en-US" dirty="0" smtClean="0"/>
                  <a:t>需要多少字节来描述</a:t>
                </a:r>
                <a:r>
                  <a:rPr lang="en-US" altLang="zh-CN" dirty="0" smtClean="0"/>
                  <a:t>D</a:t>
                </a:r>
                <a:endParaRPr lang="zh-CN" altLang="en-US" dirty="0"/>
              </a:p>
            </p:txBody>
          </p:sp>
        </mc:Choice>
        <mc:Fallback xmlns="">
          <p:sp>
            <p:nvSpPr>
              <p:cNvPr id="3" name="备注占位符 2"/>
              <p:cNvSpPr>
                <a:spLocks noGrp="1"/>
              </p:cNvSpPr>
              <p:nvPr>
                <p:ph type="body" idx="1"/>
              </p:nvPr>
            </p:nvSpPr>
            <p:spPr/>
            <p:txBody>
              <a:bodyPr/>
              <a:lstStyle/>
              <a:p>
                <a:pPr/>
                <a:r>
                  <a:rPr lang="en-US" altLang="zh-CN" sz="1200" b="0" i="0" smtClean="0">
                    <a:latin typeface="Cambria Math" panose="02040503050406030204" pitchFamily="18" charset="0"/>
                  </a:rPr>
                  <a:t>𝑠</a:t>
                </a:r>
                <a:r>
                  <a:rPr lang="en-US" altLang="zh-CN" sz="1200" b="0" i="0" smtClean="0">
                    <a:latin typeface="Cambria Math" panose="02040503050406030204" pitchFamily="18" charset="0"/>
                  </a:rPr>
                  <a:t>(𝐵│𝐷)</a:t>
                </a:r>
                <a:r>
                  <a:rPr lang="zh-CN" altLang="en-US" dirty="0" smtClean="0"/>
                  <a:t>第一项是计算编码贝叶斯网</a:t>
                </a:r>
                <a:r>
                  <a:rPr lang="en-US" altLang="zh-CN" dirty="0" smtClean="0"/>
                  <a:t>B</a:t>
                </a:r>
                <a:r>
                  <a:rPr lang="zh-CN" altLang="en-US" dirty="0" smtClean="0"/>
                  <a:t>所需的字节数；第二项是计算</a:t>
                </a:r>
                <a:r>
                  <a:rPr lang="en-US" altLang="zh-CN" dirty="0" smtClean="0"/>
                  <a:t>B</a:t>
                </a:r>
                <a:r>
                  <a:rPr lang="zh-CN" altLang="en-US" dirty="0" smtClean="0"/>
                  <a:t>所对应的概率分布</a:t>
                </a:r>
                <a:r>
                  <a:rPr lang="en-US" altLang="zh-CN" b="0" i="0" smtClean="0">
                    <a:latin typeface="Cambria Math" panose="02040503050406030204" pitchFamily="18" charset="0"/>
                  </a:rPr>
                  <a:t>𝑃_𝐵</a:t>
                </a:r>
                <a:r>
                  <a:rPr lang="zh-CN" altLang="en-US" dirty="0" smtClean="0"/>
                  <a:t>需要多少字节来描述</a:t>
                </a:r>
                <a:r>
                  <a:rPr lang="en-US" altLang="zh-CN" dirty="0" smtClean="0"/>
                  <a:t>D</a:t>
                </a:r>
                <a:endParaRPr lang="zh-CN" altLang="en-US" dirty="0"/>
              </a:p>
            </p:txBody>
          </p:sp>
        </mc:Fallback>
      </mc:AlternateContent>
      <p:sp>
        <p:nvSpPr>
          <p:cNvPr id="4" name="灯片编号占位符 3"/>
          <p:cNvSpPr>
            <a:spLocks noGrp="1"/>
          </p:cNvSpPr>
          <p:nvPr>
            <p:ph type="sldNum" sz="quarter" idx="10"/>
          </p:nvPr>
        </p:nvSpPr>
        <p:spPr/>
        <p:txBody>
          <a:bodyPr/>
          <a:lstStyle/>
          <a:p>
            <a:fld id="{D6A32FC4-6AAD-464F-B91D-0C885F58E774}" type="slidenum">
              <a:rPr lang="zh-CN" altLang="en-US" smtClean="0"/>
              <a:t>40</a:t>
            </a:fld>
            <a:endParaRPr lang="zh-CN" altLang="en-US"/>
          </a:p>
        </p:txBody>
      </p:sp>
    </p:spTree>
    <p:extLst>
      <p:ext uri="{BB962C8B-B14F-4D97-AF65-F5344CB8AC3E}">
        <p14:creationId xmlns:p14="http://schemas.microsoft.com/office/powerpoint/2010/main" val="173605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http://vision.psych.umn.edu/users/schrater/schrater_lab/courses/AI2/gibbs.pdf</a:t>
            </a:r>
          </a:p>
          <a:p>
            <a:r>
              <a:rPr lang="en-US" altLang="zh-CN" dirty="0" smtClean="0"/>
              <a:t>Gibbs sampling is applicable when the joint distribution is not known explicitly, but the conditional distribution of each variable is known. The Gibbs sampling algorithm is used to generate an instance from the distribution of each variable in turn, conditional on the current values of the other variables. It can be shown that the sequence of samples comprises a Markov chain, and the stationary distribution of that Markov chain is just the sought-after joint distribution. Gibbs sampling is particularly well-adapted to sampling the posterior distribution of a Bayesian network, since Bayesian networks are typically specified as a collection of conditional distributions</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44</a:t>
            </a:fld>
            <a:endParaRPr lang="zh-CN" altLang="en-US"/>
          </a:p>
        </p:txBody>
      </p:sp>
    </p:spTree>
    <p:extLst>
      <p:ext uri="{BB962C8B-B14F-4D97-AF65-F5344CB8AC3E}">
        <p14:creationId xmlns:p14="http://schemas.microsoft.com/office/powerpoint/2010/main" val="205030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092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9410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51187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marL="384048" indent="-182880">
              <a:buFont typeface="Arial" panose="020B0604020202020204" pitchFamily="34" charset="0"/>
              <a:buChar char="•"/>
              <a:defRPr/>
            </a:lvl2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1798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00770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11/20/2019</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5469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11/20/2019</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4468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11/20/2019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9118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11/20/2019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14353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07195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11/20/2019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27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4.jpe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480.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35.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500.png"/><Relationship Id="rId7" Type="http://schemas.openxmlformats.org/officeDocument/2006/relationships/image" Target="../media/image470.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70.png"/><Relationship Id="rId3" Type="http://schemas.openxmlformats.org/officeDocument/2006/relationships/image" Target="../media/image530.png"/><Relationship Id="rId7" Type="http://schemas.openxmlformats.org/officeDocument/2006/relationships/image" Target="../media/image570.png"/><Relationship Id="rId12" Type="http://schemas.openxmlformats.org/officeDocument/2006/relationships/image" Target="../media/image69.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560.png"/><Relationship Id="rId11" Type="http://schemas.openxmlformats.org/officeDocument/2006/relationships/image" Target="../media/image63.png"/><Relationship Id="rId5" Type="http://schemas.openxmlformats.org/officeDocument/2006/relationships/image" Target="../media/image550.png"/><Relationship Id="rId10" Type="http://schemas.openxmlformats.org/officeDocument/2006/relationships/image" Target="../media/image600.png"/><Relationship Id="rId4" Type="http://schemas.openxmlformats.org/officeDocument/2006/relationships/image" Target="../media/image540.png"/><Relationship Id="rId9" Type="http://schemas.openxmlformats.org/officeDocument/2006/relationships/image" Target="../media/image590.png"/><Relationship Id="rId1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9.png"/><Relationship Id="rId4" Type="http://schemas.openxmlformats.org/officeDocument/2006/relationships/image" Target="../media/image711.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0.wmf"/><Relationship Id="rId18" Type="http://schemas.openxmlformats.org/officeDocument/2006/relationships/oleObject" Target="../embeddings/oleObject7.bin"/><Relationship Id="rId3" Type="http://schemas.openxmlformats.org/officeDocument/2006/relationships/image" Target="../media/image13.png"/><Relationship Id="rId7" Type="http://schemas.openxmlformats.org/officeDocument/2006/relationships/image" Target="../media/image7.wmf"/><Relationship Id="rId12" Type="http://schemas.openxmlformats.org/officeDocument/2006/relationships/oleObject" Target="../embeddings/oleObject4.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wmf"/><Relationship Id="rId5" Type="http://schemas.openxmlformats.org/officeDocument/2006/relationships/image" Target="../media/image15.png"/><Relationship Id="rId15" Type="http://schemas.openxmlformats.org/officeDocument/2006/relationships/image" Target="../media/image11.wmf"/><Relationship Id="rId10" Type="http://schemas.openxmlformats.org/officeDocument/2006/relationships/oleObject" Target="../embeddings/oleObject3.bin"/><Relationship Id="rId19"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8.wmf"/><Relationship Id="rId1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670.png"/><Relationship Id="rId1" Type="http://schemas.openxmlformats.org/officeDocument/2006/relationships/slideLayout" Target="../slideLayouts/slideLayout2.xml"/><Relationship Id="rId4" Type="http://schemas.openxmlformats.org/officeDocument/2006/relationships/image" Target="../media/image690.png"/></Relationships>
</file>

<file path=ppt/slides/_rels/slide52.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2.emf"/><Relationship Id="rId7"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750.png"/><Relationship Id="rId5" Type="http://schemas.openxmlformats.org/officeDocument/2006/relationships/image" Target="../media/image770.png"/><Relationship Id="rId4" Type="http://schemas.openxmlformats.org/officeDocument/2006/relationships/image" Target="../media/image1010.png"/></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5" Type="http://schemas.openxmlformats.org/officeDocument/2006/relationships/image" Target="../media/image831.png"/><Relationship Id="rId4" Type="http://schemas.openxmlformats.org/officeDocument/2006/relationships/image" Target="../media/image820.png"/></Relationships>
</file>

<file path=ppt/slides/_rels/slide58.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8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3.bin"/><Relationship Id="rId26"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7.wmf"/><Relationship Id="rId12" Type="http://schemas.openxmlformats.org/officeDocument/2006/relationships/oleObject" Target="../embeddings/oleObject12.bin"/><Relationship Id="rId17" Type="http://schemas.openxmlformats.org/officeDocument/2006/relationships/oleObject" Target="../embeddings/oleObject16.bin"/><Relationship Id="rId25"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2.wmf"/><Relationship Id="rId24" Type="http://schemas.openxmlformats.org/officeDocument/2006/relationships/image" Target="../media/image20.png"/><Relationship Id="rId5" Type="http://schemas.openxmlformats.org/officeDocument/2006/relationships/image" Target="../media/image13.wmf"/><Relationship Id="rId15" Type="http://schemas.openxmlformats.org/officeDocument/2006/relationships/oleObject" Target="../embeddings/oleObject14.bin"/><Relationship Id="rId23" Type="http://schemas.openxmlformats.org/officeDocument/2006/relationships/image" Target="../media/image150.png"/><Relationship Id="rId28" Type="http://schemas.openxmlformats.org/officeDocument/2006/relationships/image" Target="../media/image24.png"/><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image" Target="../media/image15.wmf"/><Relationship Id="rId27"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1.png"/></Relationships>
</file>

<file path=ppt/slides/_rels/slide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p:txBody>
          <a:bodyPr/>
          <a:lstStyle/>
          <a:p>
            <a:r>
              <a:rPr lang="en-US" altLang="zh-CN" dirty="0" smtClean="0"/>
              <a:t>Naïve Bayes Classifier</a:t>
            </a:r>
            <a:endParaRPr lang="en-US" dirty="0"/>
          </a:p>
        </p:txBody>
      </p:sp>
      <p:sp>
        <p:nvSpPr>
          <p:cNvPr id="8" name="副标题 7"/>
          <p:cNvSpPr>
            <a:spLocks noGrp="1"/>
          </p:cNvSpPr>
          <p:nvPr>
            <p:ph type="subTitle" idx="1"/>
          </p:nvPr>
        </p:nvSpPr>
        <p:spPr>
          <a:xfrm>
            <a:off x="825038" y="4455621"/>
            <a:ext cx="7543800" cy="1620714"/>
          </a:xfrm>
        </p:spPr>
        <p:txBody>
          <a:bodyPr>
            <a:normAutofit/>
          </a:bodyPr>
          <a:lstStyle/>
          <a:p>
            <a:r>
              <a:rPr lang="en-US" dirty="0" smtClean="0"/>
              <a:t>Lin </a:t>
            </a:r>
            <a:r>
              <a:rPr lang="en-US" smtClean="0"/>
              <a:t>zhang</a:t>
            </a:r>
            <a:endParaRPr lang="en-US" dirty="0"/>
          </a:p>
          <a:p>
            <a:r>
              <a:rPr lang="en-US" dirty="0" err="1"/>
              <a:t>Sse</a:t>
            </a:r>
            <a:r>
              <a:rPr lang="en-US" dirty="0"/>
              <a:t>, </a:t>
            </a:r>
            <a:r>
              <a:rPr lang="en-US" dirty="0" err="1"/>
              <a:t>tongji</a:t>
            </a:r>
            <a:r>
              <a:rPr lang="en-US" dirty="0"/>
              <a:t> university</a:t>
            </a:r>
          </a:p>
          <a:p>
            <a:r>
              <a:rPr lang="en-US" dirty="0"/>
              <a:t>Sep. 2016</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a:t>
            </a:fld>
            <a:endParaRPr lang="en-US"/>
          </a:p>
        </p:txBody>
      </p:sp>
    </p:spTree>
    <p:extLst>
      <p:ext uri="{BB962C8B-B14F-4D97-AF65-F5344CB8AC3E}">
        <p14:creationId xmlns:p14="http://schemas.microsoft.com/office/powerpoint/2010/main" val="1756956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Naïve </a:t>
            </a:r>
            <a:r>
              <a:rPr lang="en-US" altLang="en-US" dirty="0" smtClean="0"/>
              <a:t>Bayes classifier</a:t>
            </a:r>
            <a:r>
              <a:rPr lang="en-US" altLang="en-US" dirty="0"/>
              <a:t>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484817"/>
              </a:xfrm>
            </p:spPr>
            <p:txBody>
              <a:bodyPr>
                <a:noAutofit/>
              </a:bodyPr>
              <a:lstStyle/>
              <a:p>
                <a:r>
                  <a:rPr lang="en-US" dirty="0" smtClean="0"/>
                  <a:t>Bayes classification</a:t>
                </a:r>
              </a:p>
              <a:p>
                <a:pPr algn="ct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e>
                        <m:r>
                          <a:rPr lang="en-US" b="1" i="1" smtClean="0">
                            <a:latin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𝐿</m:t>
                    </m:r>
                  </m:oMath>
                </a14:m>
                <a:endParaRPr lang="en-US" dirty="0" smtClean="0"/>
              </a:p>
              <a:p>
                <a:pPr lvl="1"/>
                <a:endParaRPr lang="en-US" sz="400" dirty="0" smtClean="0"/>
              </a:p>
              <a:p>
                <a:pPr lvl="1"/>
                <a:r>
                  <a:rPr lang="en-US" dirty="0" smtClean="0"/>
                  <a:t>Difficulty</a:t>
                </a:r>
                <a:r>
                  <a:rPr lang="en-US" dirty="0"/>
                  <a:t>: learning the joint probability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e>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m:t>
                            </m:r>
                          </m:sub>
                        </m:sSub>
                      </m:e>
                    </m:d>
                  </m:oMath>
                </a14:m>
                <a:r>
                  <a:rPr lang="en-US" dirty="0" smtClean="0"/>
                  <a:t> </a:t>
                </a:r>
                <a:r>
                  <a:rPr lang="en-US" dirty="0"/>
                  <a:t>is infeasible!              </a:t>
                </a:r>
              </a:p>
              <a:p>
                <a:r>
                  <a:rPr lang="en-US" dirty="0"/>
                  <a:t>Naïve Bayes classification</a:t>
                </a:r>
              </a:p>
              <a:p>
                <a:pPr lvl="1"/>
                <a:r>
                  <a:rPr lang="en-US" dirty="0"/>
                  <a:t>Assume all input features are class conditionally independent!</a:t>
                </a:r>
              </a:p>
              <a:p>
                <a:endParaRPr lang="en-US" dirty="0" smtClean="0"/>
              </a:p>
              <a:p>
                <a:endParaRPr lang="en-US" dirty="0"/>
              </a:p>
              <a:p>
                <a:pPr lvl="1"/>
                <a:r>
                  <a:rPr lang="en-US" dirty="0"/>
                  <a:t>Apply the MAP classification rule: </a:t>
                </a:r>
                <a:r>
                  <a:rPr lang="en-US" dirty="0" smtClean="0"/>
                  <a:t>assign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a14:m>
                <a:r>
                  <a:rPr lang="en-US" dirty="0" smtClean="0"/>
                  <a:t> to </a:t>
                </a:r>
                <a14:m>
                  <m:oMath xmlns:m="http://schemas.openxmlformats.org/officeDocument/2006/math">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oMath>
                </a14:m>
                <a:r>
                  <a:rPr lang="en-US" dirty="0"/>
                  <a:t> if</a:t>
                </a:r>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484817"/>
              </a:xfrm>
              <a:blipFill>
                <a:blip r:embed="rId2"/>
                <a:stretch>
                  <a:fillRect l="-1140" t="-1557" r="-3799"/>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mc:AlternateContent xmlns:mc="http://schemas.openxmlformats.org/markup-compatibility/2006" xmlns:a14="http://schemas.microsoft.com/office/drawing/2010/main">
        <mc:Choice Requires="a14">
          <p:sp>
            <p:nvSpPr>
              <p:cNvPr id="11" name="矩形 10"/>
              <p:cNvSpPr/>
              <p:nvPr/>
            </p:nvSpPr>
            <p:spPr>
              <a:xfrm>
                <a:off x="1154458" y="3137731"/>
                <a:ext cx="6436762"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𝑛</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i="1">
                                  <a:latin typeface="Cambria Math" panose="02040503050406030204" pitchFamily="18" charset="0"/>
                                  <a:ea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e>
                      </m:d>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i="1">
                              <a:latin typeface="Cambria Math" panose="02040503050406030204" pitchFamily="18" charset="0"/>
                              <a:ea typeface="Cambria Math" panose="02040503050406030204" pitchFamily="18" charset="0"/>
                            </a:rPr>
                            <m:t>2</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b="0" i="1" smtClean="0">
                              <a:latin typeface="Cambria Math" panose="02040503050406030204" pitchFamily="18" charset="0"/>
                              <a:ea typeface="Cambria Math" panose="02040503050406030204" pitchFamily="18" charset="0"/>
                            </a:rPr>
                            <m:t>𝑑</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oMath>
                  </m:oMathPara>
                </a14:m>
                <a:endParaRPr lang="en-US" altLang="zh-CN" sz="2400" dirty="0"/>
              </a:p>
            </p:txBody>
          </p:sp>
        </mc:Choice>
        <mc:Fallback xmlns="">
          <p:sp>
            <p:nvSpPr>
              <p:cNvPr id="11" name="矩形 10"/>
              <p:cNvSpPr>
                <a:spLocks noRot="1" noChangeAspect="1" noMove="1" noResize="1" noEditPoints="1" noAdjustHandles="1" noChangeArrowheads="1" noChangeShapeType="1" noTextEdit="1"/>
              </p:cNvSpPr>
              <p:nvPr/>
            </p:nvSpPr>
            <p:spPr>
              <a:xfrm>
                <a:off x="1154458" y="3137731"/>
                <a:ext cx="6436762" cy="461665"/>
              </a:xfrm>
              <a:prstGeom prst="rect">
                <a:avLst/>
              </a:prstGeom>
              <a:blipFill>
                <a:blip r:embed="rId3"/>
                <a:stretch>
                  <a:fillRect l="-189"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911283" y="4595546"/>
                <a:ext cx="745710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𝑑</m:t>
                                  </m:r>
                                </m:sub>
                              </m:sSub>
                            </m:e>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m:t>
                                  </m:r>
                                </m:e>
                                <m:sup>
                                  <m:r>
                                    <a:rPr lang="en-US" sz="2400" b="0" i="1" smtClean="0">
                                      <a:latin typeface="Cambria Math" panose="02040503050406030204" pitchFamily="18" charset="0"/>
                                      <a:ea typeface="Cambria Math" panose="02040503050406030204" pitchFamily="18" charset="0"/>
                                    </a:rPr>
                                    <m:t>∗</m:t>
                                  </m:r>
                                </m:sup>
                              </m:sSup>
                            </m:e>
                          </m:d>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&gt;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e>
                            <m:e>
                              <m:r>
                                <a:rPr lang="en-US" sz="2400" b="0" i="1" smtClean="0">
                                  <a:latin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𝑑</m:t>
                                  </m:r>
                                </m:sub>
                              </m:sSub>
                            </m:e>
                            <m:e>
                              <m:r>
                                <a:rPr lang="en-US" sz="2400" b="0" i="1" smtClean="0">
                                  <a:latin typeface="Cambria Math" panose="02040503050406030204" pitchFamily="18" charset="0"/>
                                  <a:ea typeface="Cambria Math" panose="02040503050406030204" pitchFamily="18" charset="0"/>
                                </a:rPr>
                                <m:t>𝑐</m:t>
                              </m:r>
                            </m:e>
                          </m:d>
                        </m:e>
                      </m:d>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𝑐</m:t>
                          </m:r>
                        </m:e>
                      </m:d>
                    </m:oMath>
                  </m:oMathPara>
                </a14:m>
                <a:endParaRPr lang="en-US"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oMath>
                  </m:oMathPara>
                </a14:m>
                <a:endParaRPr 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11283" y="4595546"/>
                <a:ext cx="7457105" cy="738664"/>
              </a:xfrm>
              <a:prstGeom prst="rect">
                <a:avLst/>
              </a:prstGeom>
              <a:blipFill>
                <a:blip r:embed="rId4"/>
                <a:stretch>
                  <a:fillRect b="-66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6640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Naïve Bayes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Naïve Bayes Algorithm (for discrete input attributes) has two phases</a:t>
                </a:r>
              </a:p>
              <a:p>
                <a:pPr lvl="1"/>
                <a:r>
                  <a:rPr lang="en-US" dirty="0"/>
                  <a:t>1. Learning Phase: Given a training set </a:t>
                </a:r>
                <a14:m>
                  <m:oMath xmlns:m="http://schemas.openxmlformats.org/officeDocument/2006/math">
                    <m:r>
                      <m:rPr>
                        <m:sty m:val="p"/>
                      </m:rPr>
                      <a:rPr lang="en-US" b="0" i="1">
                        <a:latin typeface="Cambria Math" panose="02040503050406030204" pitchFamily="18" charset="0"/>
                        <a:ea typeface="Cambria Math" panose="02040503050406030204" pitchFamily="18" charset="0"/>
                      </a:rPr>
                      <m:t>S</m:t>
                    </m:r>
                  </m:oMath>
                </a14:m>
                <a:r>
                  <a:rPr lang="en-US" dirty="0"/>
                  <a:t>, </a:t>
                </a:r>
              </a:p>
              <a:p>
                <a:endParaRPr lang="en-US" dirty="0"/>
              </a:p>
              <a:p>
                <a:endParaRPr lang="en-US" dirty="0" smtClean="0"/>
              </a:p>
              <a:p>
                <a:endParaRPr lang="en-US" dirty="0" smtClean="0"/>
              </a:p>
              <a:p>
                <a:endParaRPr lang="en-US" dirty="0"/>
              </a:p>
              <a:p>
                <a:pPr marL="0" indent="0">
                  <a:buNone/>
                </a:pPr>
                <a:endParaRPr lang="en-US" sz="100" dirty="0" smtClean="0"/>
              </a:p>
              <a:p>
                <a:pPr>
                  <a:spcBef>
                    <a:spcPts val="200"/>
                  </a:spcBef>
                </a:pPr>
                <a:r>
                  <a:rPr lang="en-US" sz="2000" dirty="0"/>
                  <a:t>Output: </a:t>
                </a:r>
                <a:r>
                  <a:rPr lang="en-US" sz="2000" dirty="0" smtClean="0"/>
                  <a:t>conditional </a:t>
                </a:r>
                <a:r>
                  <a:rPr lang="en-US" sz="2000" dirty="0"/>
                  <a:t>probability tables; </a:t>
                </a:r>
                <a:r>
                  <a:rPr lang="en-US" sz="2000" dirty="0" smtClean="0"/>
                  <a:t>for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oMath>
                </a14:m>
                <a:r>
                  <a:rPr lang="en-US" sz="2000" dirty="0" smtClean="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r>
                      <a:rPr lang="en-US" sz="2000" b="0" i="1" smtClean="0">
                        <a:latin typeface="Cambria Math" panose="02040503050406030204" pitchFamily="18" charset="0"/>
                      </a:rPr>
                      <m:t>𝐿</m:t>
                    </m:r>
                  </m:oMath>
                </a14:m>
                <a:r>
                  <a:rPr lang="en-US" sz="2000" dirty="0" smtClean="0"/>
                  <a:t> elements</a:t>
                </a:r>
                <a:endParaRPr lang="en-US" sz="2000" dirty="0"/>
              </a:p>
              <a:p>
                <a:endParaRPr lang="en-US" sz="700" dirty="0"/>
              </a:p>
              <a:p>
                <a:pPr lvl="1"/>
                <a:r>
                  <a:rPr lang="en-US" dirty="0"/>
                  <a:t>2. Test Phase: Given an unknown </a:t>
                </a:r>
                <a:r>
                  <a:rPr lang="en-US" dirty="0" smtClean="0"/>
                  <a:t>instance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2</m:t>
                        </m:r>
                      </m:sub>
                      <m:sup>
                        <m:r>
                          <a:rPr lang="en-US"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𝑑</m:t>
                        </m:r>
                      </m:sub>
                      <m:sup>
                        <m:r>
                          <a:rPr lang="en-US" i="1">
                            <a:latin typeface="Cambria Math" panose="02040503050406030204" pitchFamily="18" charset="0"/>
                          </a:rPr>
                          <m:t>′</m:t>
                        </m:r>
                      </m:sup>
                    </m:sSubSup>
                    <m:r>
                      <a:rPr lang="en-US" b="0" i="1" smtClean="0">
                        <a:latin typeface="Cambria Math" panose="02040503050406030204" pitchFamily="18" charset="0"/>
                      </a:rPr>
                      <m:t>]</m:t>
                    </m:r>
                  </m:oMath>
                </a14:m>
                <a:r>
                  <a:rPr lang="en-US" dirty="0" smtClean="0"/>
                  <a:t>, </a:t>
                </a:r>
                <a:endParaRPr lang="en-US" dirty="0"/>
              </a:p>
              <a:p>
                <a:pPr>
                  <a:spcBef>
                    <a:spcPts val="200"/>
                  </a:spcBef>
                </a:pPr>
                <a:r>
                  <a:rPr lang="en-US" sz="2000" dirty="0"/>
                  <a:t>      Look up tables to assign the label </a:t>
                </a:r>
                <a14:m>
                  <m:oMath xmlns:m="http://schemas.openxmlformats.org/officeDocument/2006/math">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𝑐</m:t>
                        </m:r>
                      </m:e>
                      <m:sup>
                        <m:r>
                          <a:rPr lang="en-US" altLang="en-US" sz="2000" i="1">
                            <a:latin typeface="Cambria Math" panose="02040503050406030204" pitchFamily="18" charset="0"/>
                          </a:rPr>
                          <m:t>∗</m:t>
                        </m:r>
                      </m:sup>
                    </m:sSup>
                  </m:oMath>
                </a14:m>
                <a:r>
                  <a:rPr lang="en-US" sz="2000" dirty="0"/>
                  <a:t> to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𝒙</m:t>
                        </m:r>
                      </m:e>
                      <m:sup>
                        <m:r>
                          <a:rPr lang="en-US" sz="2000" i="1">
                            <a:latin typeface="Cambria Math" panose="02040503050406030204" pitchFamily="18" charset="0"/>
                          </a:rPr>
                          <m:t>′</m:t>
                        </m:r>
                      </m:sup>
                    </m:sSup>
                  </m:oMath>
                </a14:m>
                <a:r>
                  <a:rPr lang="en-US" sz="2000" dirty="0"/>
                  <a:t> if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7" name="Rectangle 1"/>
          <p:cNvSpPr/>
          <p:nvPr/>
        </p:nvSpPr>
        <p:spPr>
          <a:xfrm>
            <a:off x="587830" y="1560206"/>
            <a:ext cx="8020594"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9"/>
          <p:cNvSpPr/>
          <p:nvPr/>
        </p:nvSpPr>
        <p:spPr>
          <a:xfrm>
            <a:off x="587828" y="4595038"/>
            <a:ext cx="8020595" cy="1766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a14="http://schemas.microsoft.com/office/drawing/2010/main">
        <mc:Choice Requires="a14">
          <p:sp>
            <p:nvSpPr>
              <p:cNvPr id="13" name="矩形 12"/>
              <p:cNvSpPr/>
              <p:nvPr/>
            </p:nvSpPr>
            <p:spPr>
              <a:xfrm>
                <a:off x="927040" y="5435731"/>
                <a:ext cx="7228818" cy="813043"/>
              </a:xfrm>
              <a:prstGeom prst="rect">
                <a:avLst/>
              </a:prstGeom>
              <a:solidFill>
                <a:schemeClr val="bg2"/>
              </a:solidFill>
            </p:spPr>
            <p:txBody>
              <a:bodyPr wrap="square">
                <a:spAutoFit/>
              </a:bodyPr>
              <a:lstStyle/>
              <a:p>
                <a:r>
                  <a:rPr lang="en-US" sz="2200" dirty="0" smtClean="0"/>
                  <a:t> </a:t>
                </a:r>
                <a14:m>
                  <m:oMath xmlns:m="http://schemas.openxmlformats.org/officeDocument/2006/math">
                    <m:d>
                      <m:dPr>
                        <m:begChr m:val="["/>
                        <m:endChr m:val="]"/>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1</m:t>
                                </m:r>
                              </m:sub>
                              <m:sup>
                                <m:r>
                                  <a:rPr lang="en-US" sz="2200" i="1">
                                    <a:latin typeface="Cambria Math" panose="02040503050406030204" pitchFamily="18" charset="0"/>
                                  </a:rPr>
                                  <m:t>′</m:t>
                                </m:r>
                              </m:sup>
                            </m:sSubSup>
                          </m:e>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𝑑</m:t>
                                </m:r>
                              </m:sub>
                              <m:sup>
                                <m:r>
                                  <a:rPr lang="en-US" sz="2200" i="1">
                                    <a:latin typeface="Cambria Math" panose="02040503050406030204" pitchFamily="18" charset="0"/>
                                  </a:rPr>
                                  <m:t>′</m:t>
                                </m:r>
                              </m:sup>
                            </m:sSubSup>
                          </m:e>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e>
                    </m:d>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r>
                      <a:rPr lang="en-US" sz="2200" i="1">
                        <a:latin typeface="Cambria Math" panose="02040503050406030204" pitchFamily="18" charset="0"/>
                      </a:rPr>
                      <m:t>&gt;</m:t>
                    </m:r>
                    <m:d>
                      <m:dPr>
                        <m:begChr m:val="["/>
                        <m:endChr m:val="]"/>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1</m:t>
                                </m:r>
                              </m:sub>
                              <m:sup>
                                <m:r>
                                  <a:rPr lang="en-US" sz="2200" i="1">
                                    <a:latin typeface="Cambria Math" panose="02040503050406030204" pitchFamily="18" charset="0"/>
                                  </a:rPr>
                                  <m:t>′</m:t>
                                </m:r>
                              </m:sup>
                            </m:sSubSup>
                          </m:e>
                          <m:e>
                            <m:r>
                              <a:rPr lang="en-US" sz="2200" i="1">
                                <a:latin typeface="Cambria Math" panose="02040503050406030204" pitchFamily="18" charset="0"/>
                              </a:rPr>
                              <m:t>𝑐</m:t>
                            </m:r>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𝑑</m:t>
                                </m:r>
                              </m:sub>
                              <m:sup>
                                <m:r>
                                  <a:rPr lang="en-US" sz="2200" i="1">
                                    <a:latin typeface="Cambria Math" panose="02040503050406030204" pitchFamily="18" charset="0"/>
                                  </a:rPr>
                                  <m:t>′</m:t>
                                </m:r>
                              </m:sup>
                            </m:sSubSup>
                          </m:e>
                          <m:e>
                            <m:r>
                              <a:rPr lang="en-US" sz="2200" i="1">
                                <a:latin typeface="Cambria Math" panose="02040503050406030204" pitchFamily="18" charset="0"/>
                              </a:rPr>
                              <m:t>𝑐</m:t>
                            </m:r>
                          </m:e>
                        </m:d>
                      </m:e>
                    </m:d>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r>
                          <a:rPr lang="en-US" sz="2200" i="1">
                            <a:latin typeface="Cambria Math" panose="02040503050406030204" pitchFamily="18" charset="0"/>
                          </a:rPr>
                          <m:t>𝑐</m:t>
                        </m:r>
                      </m:e>
                    </m:d>
                    <m:r>
                      <a:rPr lang="en-US" sz="2200" i="1">
                        <a:latin typeface="Cambria Math" panose="02040503050406030204" pitchFamily="18" charset="0"/>
                      </a:rPr>
                      <m:t>, </m:t>
                    </m:r>
                  </m:oMath>
                </a14:m>
                <a:endParaRPr lang="en-US" sz="22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𝑐</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r>
                        <a:rPr lang="en-US" sz="2200" i="1">
                          <a:latin typeface="Cambria Math" panose="02040503050406030204" pitchFamily="18" charset="0"/>
                        </a:rPr>
                        <m:t>, </m:t>
                      </m:r>
                      <m:r>
                        <a:rPr lang="en-US" sz="2200" i="1">
                          <a:latin typeface="Cambria Math" panose="02040503050406030204" pitchFamily="18" charset="0"/>
                        </a:rPr>
                        <m:t>𝑐</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𝐿</m:t>
                          </m:r>
                        </m:sub>
                      </m:sSub>
                    </m:oMath>
                  </m:oMathPara>
                </a14:m>
                <a:endParaRPr lang="en-US" sz="2200" dirty="0"/>
              </a:p>
            </p:txBody>
          </p:sp>
        </mc:Choice>
        <mc:Fallback xmlns="">
          <p:sp>
            <p:nvSpPr>
              <p:cNvPr id="13" name="矩形 12"/>
              <p:cNvSpPr>
                <a:spLocks noRot="1" noChangeAspect="1" noMove="1" noResize="1" noEditPoints="1" noAdjustHandles="1" noChangeArrowheads="1" noChangeShapeType="1" noTextEdit="1"/>
              </p:cNvSpPr>
              <p:nvPr/>
            </p:nvSpPr>
            <p:spPr>
              <a:xfrm>
                <a:off x="927040" y="5435731"/>
                <a:ext cx="7228818" cy="813043"/>
              </a:xfrm>
              <a:prstGeom prst="rect">
                <a:avLst/>
              </a:prstGeom>
              <a:blipFill>
                <a:blip r:embed="rId3"/>
                <a:stretch>
                  <a:fillRect t="-2256"/>
                </a:stretch>
              </a:blipFill>
            </p:spPr>
            <p:txBody>
              <a:bodyPr/>
              <a:lstStyle/>
              <a:p>
                <a:r>
                  <a:rPr lang="zh-CN" altLang="en-US">
                    <a:noFill/>
                  </a:rPr>
                  <a:t> </a:t>
                </a:r>
              </a:p>
            </p:txBody>
          </p:sp>
        </mc:Fallback>
      </mc:AlternateContent>
      <p:sp>
        <p:nvSpPr>
          <p:cNvPr id="12" name="TextBox 2"/>
          <p:cNvSpPr txBox="1">
            <a:spLocks noChangeArrowheads="1"/>
          </p:cNvSpPr>
          <p:nvPr/>
        </p:nvSpPr>
        <p:spPr bwMode="auto">
          <a:xfrm>
            <a:off x="3886200" y="6067528"/>
            <a:ext cx="5257800" cy="400050"/>
          </a:xfrm>
          <a:prstGeom prst="rect">
            <a:avLst/>
          </a:prstGeom>
          <a:solidFill>
            <a:schemeClr val="accent1">
              <a:lumMod val="40000"/>
              <a:lumOff val="60000"/>
            </a:schemeClr>
          </a:solidFill>
          <a:ln>
            <a:noFill/>
          </a:ln>
          <a:extLst/>
        </p:spPr>
        <p:txBody>
          <a:bodyPr>
            <a:spAutoFit/>
          </a:bodyPr>
          <a:lstStyle>
            <a:lvl1pPr eaLnBrk="0" hangingPunct="0">
              <a:defRPr sz="5000">
                <a:solidFill>
                  <a:schemeClr val="tx1"/>
                </a:solidFill>
                <a:latin typeface="Times New Roman" panose="02020603050405020304" pitchFamily="18" charset="0"/>
              </a:defRPr>
            </a:lvl1pPr>
            <a:lvl2pPr marL="742950" indent="-285750" eaLnBrk="0" hangingPunct="0">
              <a:defRPr sz="5000">
                <a:solidFill>
                  <a:schemeClr val="tx1"/>
                </a:solidFill>
                <a:latin typeface="Times New Roman" panose="02020603050405020304" pitchFamily="18" charset="0"/>
              </a:defRPr>
            </a:lvl2pPr>
            <a:lvl3pPr marL="1143000" indent="-228600" eaLnBrk="0" hangingPunct="0">
              <a:defRPr sz="5000">
                <a:solidFill>
                  <a:schemeClr val="tx1"/>
                </a:solidFill>
                <a:latin typeface="Times New Roman" panose="02020603050405020304" pitchFamily="18" charset="0"/>
              </a:defRPr>
            </a:lvl3pPr>
            <a:lvl4pPr marL="1600200" indent="-228600" eaLnBrk="0" hangingPunct="0">
              <a:defRPr sz="5000">
                <a:solidFill>
                  <a:schemeClr val="tx1"/>
                </a:solidFill>
                <a:latin typeface="Times New Roman" panose="02020603050405020304" pitchFamily="18" charset="0"/>
              </a:defRPr>
            </a:lvl4pPr>
            <a:lvl5pPr marL="2057400" indent="-228600" eaLnBrk="0" hangingPunct="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pPr eaLnBrk="1" hangingPunct="1"/>
            <a:r>
              <a:rPr lang="en-US" altLang="en-US" sz="2000" dirty="0"/>
              <a:t>Classification is easy, just multiply probabilities</a:t>
            </a:r>
          </a:p>
        </p:txBody>
      </p:sp>
      <mc:AlternateContent xmlns:mc="http://schemas.openxmlformats.org/markup-compatibility/2006" xmlns:a14="http://schemas.microsoft.com/office/drawing/2010/main">
        <mc:Choice Requires="a14">
          <p:sp>
            <p:nvSpPr>
              <p:cNvPr id="15" name="文本框 14"/>
              <p:cNvSpPr txBox="1"/>
              <p:nvPr/>
            </p:nvSpPr>
            <p:spPr>
              <a:xfrm>
                <a:off x="927041" y="1945117"/>
                <a:ext cx="7228818" cy="2197653"/>
              </a:xfrm>
              <a:prstGeom prst="rect">
                <a:avLst/>
              </a:prstGeom>
              <a:solidFill>
                <a:schemeClr val="bg2"/>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𝐹𝑜𝑟</m:t>
                      </m:r>
                      <m:r>
                        <a:rPr lang="en-US" sz="2200" b="0" i="1" smtClean="0">
                          <a:latin typeface="Cambria Math" panose="02040503050406030204" pitchFamily="18" charset="0"/>
                        </a:rPr>
                        <m:t> </m:t>
                      </m:r>
                      <m:r>
                        <a:rPr lang="en-US" sz="2200" b="0" i="1" smtClean="0">
                          <a:latin typeface="Cambria Math" panose="02040503050406030204" pitchFamily="18" charset="0"/>
                        </a:rPr>
                        <m:t>𝑒𝑎𝑐h</m:t>
                      </m:r>
                      <m:r>
                        <a:rPr lang="en-US" sz="2200" b="0" i="1" smtClean="0">
                          <a:latin typeface="Cambria Math" panose="02040503050406030204" pitchFamily="18" charset="0"/>
                        </a:rPr>
                        <m:t> </m:t>
                      </m:r>
                      <m:r>
                        <a:rPr lang="en-US" sz="2200" b="0" i="1" smtClean="0">
                          <a:latin typeface="Cambria Math" panose="02040503050406030204" pitchFamily="18" charset="0"/>
                        </a:rPr>
                        <m:t>𝑐𝑙𝑎𝑠𝑠</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𝐿</m:t>
                      </m:r>
                    </m:oMath>
                  </m:oMathPara>
                </a14:m>
                <a:endParaRPr lang="en-US" sz="2200" b="0" dirty="0" smtClean="0"/>
              </a:p>
              <a:p>
                <a:r>
                  <a:rPr lang="en-US" sz="2200" dirty="0" smtClean="0"/>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r>
                          <a:rPr lang="en-US" sz="2200" b="0" i="1" smtClean="0">
                            <a:latin typeface="Cambria Math" panose="02040503050406030204" pitchFamily="18" charset="0"/>
                          </a:rPr>
                          <m:t>𝐶</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m:t>
                            </m:r>
                          </m:sub>
                        </m:sSub>
                      </m:e>
                    </m:d>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𝑒𝑠𝑡𝑖𝑚𝑎𝑡𝑒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𝑃</m:t>
                    </m:r>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𝐶</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𝑤𝑖𝑡h</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𝑒𝑥𝑎𝑚𝑝𝑙𝑒𝑠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𝑖𝑛</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S</m:t>
                    </m:r>
                    <m:r>
                      <a:rPr lang="en-US" sz="2200" b="1" i="0"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 </m:t>
                    </m:r>
                  </m:oMath>
                </a14:m>
                <a:endParaRPr lang="en-US" sz="2200" i="1" dirty="0" smtClean="0">
                  <a:latin typeface="Cambria Math" panose="02040503050406030204" pitchFamily="18" charset="0"/>
                </a:endParaRPr>
              </a:p>
              <a:p>
                <a:r>
                  <a:rPr lang="en-US" sz="2200" i="1" dirty="0" smtClean="0">
                    <a:latin typeface="Cambria Math" panose="02040503050406030204" pitchFamily="18" charset="0"/>
                  </a:rPr>
                  <a:t>     </a:t>
                </a:r>
                <a14:m>
                  <m:oMath xmlns:m="http://schemas.openxmlformats.org/officeDocument/2006/math">
                    <m:r>
                      <a:rPr lang="en-US" sz="2200" b="0" i="1" smtClean="0">
                        <a:latin typeface="Cambria Math" panose="02040503050406030204" pitchFamily="18" charset="0"/>
                      </a:rPr>
                      <m:t>𝐹𝑜𝑟</m:t>
                    </m:r>
                    <m:r>
                      <a:rPr lang="en-US" sz="2200" b="0" i="1" smtClean="0">
                        <a:latin typeface="Cambria Math" panose="02040503050406030204" pitchFamily="18" charset="0"/>
                      </a:rPr>
                      <m:t> </m:t>
                    </m:r>
                    <m:r>
                      <a:rPr lang="en-US" sz="2200" b="0" i="1" smtClean="0">
                        <a:latin typeface="Cambria Math" panose="02040503050406030204" pitchFamily="18" charset="0"/>
                      </a:rPr>
                      <m:t>𝑒𝑣𝑒𝑟𝑦</m:t>
                    </m:r>
                    <m:r>
                      <a:rPr lang="en-US" sz="2200" b="0" i="1" smtClean="0">
                        <a:latin typeface="Cambria Math" panose="02040503050406030204" pitchFamily="18" charset="0"/>
                      </a:rPr>
                      <m:t> </m:t>
                    </m:r>
                    <m:r>
                      <a:rPr lang="en-US" sz="2200" b="0" i="1" smtClean="0">
                        <a:latin typeface="Cambria Math" panose="02040503050406030204" pitchFamily="18" charset="0"/>
                      </a:rPr>
                      <m:t>𝑎𝑡𝑡𝑟𝑖𝑏𝑢𝑡𝑒</m:t>
                    </m:r>
                    <m:r>
                      <a:rPr lang="en-US" sz="2200" b="0" i="1" smtClean="0">
                        <a:latin typeface="Cambria Math" panose="02040503050406030204" pitchFamily="18" charset="0"/>
                      </a:rPr>
                      <m:t> </m:t>
                    </m:r>
                    <m:r>
                      <a:rPr lang="en-US" sz="2200" b="0" i="1" smtClean="0">
                        <a:latin typeface="Cambria Math" panose="02040503050406030204" pitchFamily="18" charset="0"/>
                      </a:rPr>
                      <m:t>𝑣𝑎𝑙𝑢𝑒</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𝑗𝑘</m:t>
                        </m:r>
                      </m:sub>
                    </m:sSub>
                    <m:r>
                      <a:rPr lang="en-US" sz="2200" b="0" i="1" smtClean="0">
                        <a:latin typeface="Cambria Math" panose="02040503050406030204" pitchFamily="18" charset="0"/>
                      </a:rPr>
                      <m:t> </m:t>
                    </m:r>
                    <m:r>
                      <a:rPr lang="en-US" sz="2200" b="0" i="1" smtClean="0">
                        <a:latin typeface="Cambria Math" panose="02040503050406030204" pitchFamily="18" charset="0"/>
                      </a:rPr>
                      <m:t>𝑜𝑓</m:t>
                    </m:r>
                    <m:r>
                      <a:rPr lang="en-US" sz="2200" b="0" i="1" smtClean="0">
                        <a:latin typeface="Cambria Math" panose="02040503050406030204" pitchFamily="18" charset="0"/>
                      </a:rPr>
                      <m:t> </m:t>
                    </m:r>
                    <m:r>
                      <a:rPr lang="en-US" sz="2200" b="0" i="1" smtClean="0">
                        <a:latin typeface="Cambria Math" panose="02040503050406030204" pitchFamily="18" charset="0"/>
                      </a:rPr>
                      <m:t>𝑒𝑎𝑐h</m:t>
                    </m:r>
                    <m:r>
                      <a:rPr lang="en-US" sz="2200" b="0" i="1" smtClean="0">
                        <a:latin typeface="Cambria Math" panose="02040503050406030204" pitchFamily="18" charset="0"/>
                      </a:rPr>
                      <m:t> </m:t>
                    </m:r>
                    <m:r>
                      <a:rPr lang="en-US" sz="2200" b="0" i="1" smtClean="0">
                        <a:latin typeface="Cambria Math" panose="02040503050406030204" pitchFamily="18" charset="0"/>
                      </a:rPr>
                      <m:t>𝑎𝑡𝑡𝑟𝑖𝑏𝑢𝑡𝑒</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=1,…</m:t>
                    </m:r>
                    <m:r>
                      <a:rPr lang="en-US" sz="2200" b="0" i="1" smtClean="0">
                        <a:latin typeface="Cambria Math" panose="02040503050406030204" pitchFamily="18" charset="0"/>
                      </a:rPr>
                      <m:t>𝑑</m:t>
                    </m:r>
                    <m:r>
                      <a:rPr lang="en-US" sz="2200" b="0" i="1" smtClean="0">
                        <a:latin typeface="Cambria Math" panose="02040503050406030204" pitchFamily="18" charset="0"/>
                      </a:rPr>
                      <m:t>;</m:t>
                    </m:r>
                    <m:r>
                      <a:rPr lang="en-US" sz="2200" b="0" i="1" smtClean="0">
                        <a:latin typeface="Cambria Math" panose="02040503050406030204" pitchFamily="18" charset="0"/>
                      </a:rPr>
                      <m:t>𝑘</m:t>
                    </m:r>
                    <m:r>
                      <a:rPr lang="en-US" sz="2200" b="0" i="1" smtClean="0">
                        <a:latin typeface="Cambria Math" panose="02040503050406030204" pitchFamily="18" charset="0"/>
                      </a:rPr>
                      <m:t>=1,…,</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𝑗</m:t>
                        </m:r>
                      </m:sub>
                    </m:sSub>
                  </m:oMath>
                </a14:m>
                <a:endParaRPr lang="en-US" sz="2200" b="0" i="1" dirty="0" smtClean="0">
                  <a:latin typeface="Cambria Math" panose="02040503050406030204" pitchFamily="18" charset="0"/>
                </a:endParaRPr>
              </a:p>
              <a:p>
                <a:r>
                  <a:rPr lang="en-US" sz="2200" i="1" dirty="0" smtClean="0">
                    <a:latin typeface="Cambria Math" panose="02040503050406030204" pitchFamily="18" charset="0"/>
                  </a:rPr>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𝑗𝑘</m:t>
                            </m:r>
                          </m:sub>
                        </m:sSub>
                        <m:r>
                          <a:rPr lang="en-US" sz="2200" b="0" i="1" smtClean="0">
                            <a:latin typeface="Cambria Math" panose="02040503050406030204" pitchFamily="18" charset="0"/>
                          </a:rPr>
                          <m:t>|</m:t>
                        </m:r>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m:t>
                            </m:r>
                          </m:sub>
                        </m:sSub>
                      </m:e>
                    </m:d>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𝑒𝑠𝑡𝑖𝑚𝑎𝑡𝑒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𝑃</m:t>
                    </m:r>
                    <m:d>
                      <m:dPr>
                        <m:ctrlPr>
                          <a:rPr lang="en-US" sz="2200" b="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𝑎</m:t>
                            </m:r>
                          </m:e>
                          <m:sub>
                            <m:r>
                              <a:rPr lang="en-US" sz="2200" i="1">
                                <a:latin typeface="Cambria Math" panose="02040503050406030204" pitchFamily="18" charset="0"/>
                              </a:rPr>
                              <m:t>𝑗</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𝑎</m:t>
                            </m:r>
                          </m:e>
                          <m:sub>
                            <m:r>
                              <a:rPr lang="en-US" sz="2200" i="1">
                                <a:latin typeface="Cambria Math" panose="02040503050406030204" pitchFamily="18" charset="0"/>
                              </a:rPr>
                              <m:t>𝑗𝑘</m:t>
                            </m:r>
                          </m:sub>
                        </m:sSub>
                      </m:e>
                      <m:e>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𝑤𝑖𝑡h</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𝑒𝑥𝑎𝑚𝑝𝑙𝑒𝑠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𝑖𝑛</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S</m:t>
                    </m:r>
                    <m:r>
                      <a:rPr lang="en-US" sz="2200" b="0" i="1" smtClean="0">
                        <a:latin typeface="Cambria Math" panose="02040503050406030204" pitchFamily="18" charset="0"/>
                        <a:ea typeface="Cambria Math" panose="02040503050406030204" pitchFamily="18" charset="0"/>
                      </a:rPr>
                      <m:t>;</m:t>
                    </m:r>
                  </m:oMath>
                </a14:m>
                <a:endParaRPr lang="en-US" sz="2200" i="1" dirty="0">
                  <a:latin typeface="Cambria Math" panose="020405030504060302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927041" y="1945117"/>
                <a:ext cx="7228818" cy="2197653"/>
              </a:xfrm>
              <a:prstGeom prst="rect">
                <a:avLst/>
              </a:prstGeom>
              <a:blipFill>
                <a:blip r:embed="rId4"/>
                <a:stretch>
                  <a:fillRect l="-1349" b="-3324"/>
                </a:stretch>
              </a:blipFill>
            </p:spPr>
            <p:txBody>
              <a:bodyPr/>
              <a:lstStyle/>
              <a:p>
                <a:r>
                  <a:rPr lang="zh-CN" altLang="en-US">
                    <a:noFill/>
                  </a:rPr>
                  <a:t> </a:t>
                </a:r>
              </a:p>
            </p:txBody>
          </p:sp>
        </mc:Fallback>
      </mc:AlternateContent>
      <p:sp>
        <p:nvSpPr>
          <p:cNvPr id="9" name="TextBox 11"/>
          <p:cNvSpPr txBox="1">
            <a:spLocks noChangeArrowheads="1"/>
          </p:cNvSpPr>
          <p:nvPr/>
        </p:nvSpPr>
        <p:spPr bwMode="auto">
          <a:xfrm>
            <a:off x="6515100" y="1202014"/>
            <a:ext cx="2628900" cy="1016000"/>
          </a:xfrm>
          <a:prstGeom prst="rect">
            <a:avLst/>
          </a:prstGeom>
          <a:solidFill>
            <a:schemeClr val="accent1">
              <a:lumMod val="40000"/>
              <a:lumOff val="60000"/>
            </a:schemeClr>
          </a:solidFill>
          <a:ln>
            <a:noFill/>
          </a:ln>
          <a:extLst/>
        </p:spPr>
        <p:txBody>
          <a:bodyPr>
            <a:spAutoFit/>
          </a:bodyPr>
          <a:lstStyle>
            <a:lvl1pPr eaLnBrk="0" hangingPunct="0">
              <a:defRPr sz="5000">
                <a:solidFill>
                  <a:schemeClr val="tx1"/>
                </a:solidFill>
                <a:latin typeface="Times New Roman" panose="02020603050405020304" pitchFamily="18" charset="0"/>
              </a:defRPr>
            </a:lvl1pPr>
            <a:lvl2pPr marL="742950" indent="-285750" eaLnBrk="0" hangingPunct="0">
              <a:defRPr sz="5000">
                <a:solidFill>
                  <a:schemeClr val="tx1"/>
                </a:solidFill>
                <a:latin typeface="Times New Roman" panose="02020603050405020304" pitchFamily="18" charset="0"/>
              </a:defRPr>
            </a:lvl2pPr>
            <a:lvl3pPr marL="1143000" indent="-228600" eaLnBrk="0" hangingPunct="0">
              <a:defRPr sz="5000">
                <a:solidFill>
                  <a:schemeClr val="tx1"/>
                </a:solidFill>
                <a:latin typeface="Times New Roman" panose="02020603050405020304" pitchFamily="18" charset="0"/>
              </a:defRPr>
            </a:lvl3pPr>
            <a:lvl4pPr marL="1600200" indent="-228600" eaLnBrk="0" hangingPunct="0">
              <a:defRPr sz="5000">
                <a:solidFill>
                  <a:schemeClr val="tx1"/>
                </a:solidFill>
                <a:latin typeface="Times New Roman" panose="02020603050405020304" pitchFamily="18" charset="0"/>
              </a:defRPr>
            </a:lvl4pPr>
            <a:lvl5pPr marL="2057400" indent="-228600" eaLnBrk="0" hangingPunct="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pPr eaLnBrk="1" hangingPunct="1"/>
            <a:r>
              <a:rPr lang="en-US" altLang="en-US" sz="2000" dirty="0"/>
              <a:t>Learning is easy, just create probability tables.</a:t>
            </a:r>
          </a:p>
        </p:txBody>
      </p:sp>
    </p:spTree>
    <p:extLst>
      <p:ext uri="{BB962C8B-B14F-4D97-AF65-F5344CB8AC3E}">
        <p14:creationId xmlns:p14="http://schemas.microsoft.com/office/powerpoint/2010/main" val="3919067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Tennis example</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53" y="1057364"/>
            <a:ext cx="66294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16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Tennis example</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40560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4427384" y="104391"/>
            <a:ext cx="4181039" cy="567374"/>
          </a:xfrm>
          <a:prstGeom prst="rect">
            <a:avLst/>
          </a:prstGeom>
          <a:solidFill>
            <a:schemeClr val="accent1">
              <a:lumMod val="40000"/>
              <a:lumOff val="6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pPr algn="r">
              <a:defRPr/>
            </a:pPr>
            <a:r>
              <a:rPr lang="en-US" sz="3200" dirty="0" smtClean="0">
                <a:solidFill>
                  <a:srgbClr val="FF0000"/>
                </a:solidFill>
                <a:latin typeface="Times New Roman" panose="02020603050405020304" pitchFamily="18" charset="0"/>
                <a:cs typeface="Times New Roman" panose="02020603050405020304" pitchFamily="18" charset="0"/>
              </a:rPr>
              <a:t>The learning phase 	</a:t>
            </a:r>
          </a:p>
        </p:txBody>
      </p:sp>
      <p:graphicFrame>
        <p:nvGraphicFramePr>
          <p:cNvPr id="10" name="Group 128"/>
          <p:cNvGraphicFramePr>
            <a:graphicFrameLocks noGrp="1"/>
          </p:cNvGraphicFramePr>
          <p:nvPr>
            <p:extLst>
              <p:ext uri="{D42A27DB-BD31-4B8C-83A1-F6EECF244321}">
                <p14:modId xmlns:p14="http://schemas.microsoft.com/office/powerpoint/2010/main" val="338391068"/>
              </p:ext>
            </p:extLst>
          </p:nvPr>
        </p:nvGraphicFramePr>
        <p:xfrm>
          <a:off x="238918" y="3388111"/>
          <a:ext cx="3641725" cy="1767264"/>
        </p:xfrm>
        <a:graphic>
          <a:graphicData uri="http://schemas.openxmlformats.org/drawingml/2006/table">
            <a:tbl>
              <a:tblPr/>
              <a:tblGrid>
                <a:gridCol w="1213379">
                  <a:extLst>
                    <a:ext uri="{9D8B030D-6E8A-4147-A177-3AD203B41FA5}">
                      <a16:colId xmlns:a16="http://schemas.microsoft.com/office/drawing/2014/main" val="20000"/>
                    </a:ext>
                  </a:extLst>
                </a:gridCol>
                <a:gridCol w="1214967">
                  <a:extLst>
                    <a:ext uri="{9D8B030D-6E8A-4147-A177-3AD203B41FA5}">
                      <a16:colId xmlns:a16="http://schemas.microsoft.com/office/drawing/2014/main" val="20001"/>
                    </a:ext>
                  </a:extLst>
                </a:gridCol>
                <a:gridCol w="1213379">
                  <a:extLst>
                    <a:ext uri="{9D8B030D-6E8A-4147-A177-3AD203B41FA5}">
                      <a16:colId xmlns:a16="http://schemas.microsoft.com/office/drawing/2014/main" val="20002"/>
                    </a:ext>
                  </a:extLst>
                </a:gridCol>
              </a:tblGrid>
              <a:tr h="39601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2"/>
                          </a:solidFill>
                          <a:effectLst/>
                          <a:latin typeface="Palatino Linotype" pitchFamily="18" charset="0"/>
                        </a:rPr>
                        <a:t>Outlook</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Palatino Linotype" pitchFamily="18" charset="0"/>
                        </a:rPr>
                        <a:t>Play=</a:t>
                      </a:r>
                      <a:r>
                        <a:rPr kumimoji="0" lang="en-GB" sz="2000" b="0" i="1" u="none" strike="noStrike" cap="none" normalizeH="0" baseline="0" dirty="0" smtClean="0">
                          <a:ln>
                            <a:noFill/>
                          </a:ln>
                          <a:solidFill>
                            <a:schemeClr val="tx1"/>
                          </a:solidFill>
                          <a:effectLst/>
                          <a:latin typeface="Palatino Linotype" pitchFamily="18" charset="0"/>
                        </a:rPr>
                        <a:t>Yes</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Palatino Linotype" pitchFamily="18" charset="0"/>
                        </a:rPr>
                        <a:t>Play=</a:t>
                      </a:r>
                      <a:r>
                        <a:rPr kumimoji="0" lang="en-GB" sz="2000" b="0" i="1" u="none" strike="noStrike" cap="none" normalizeH="0" baseline="0" smtClean="0">
                          <a:ln>
                            <a:noFill/>
                          </a:ln>
                          <a:solidFill>
                            <a:schemeClr val="tx1"/>
                          </a:solidFill>
                          <a:effectLst/>
                          <a:latin typeface="Palatino Linotype" pitchFamily="18" charset="0"/>
                        </a:rPr>
                        <a:t>No</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Sunny</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2/9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3/5</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Overcast</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4/9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0/5</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Rain</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2/5</a:t>
                      </a:r>
                      <a:endParaRPr kumimoji="0" lang="en-GB" sz="2000" b="0" i="0" u="none" strike="noStrike" cap="none" normalizeH="0" baseline="0" dirty="0" smtClean="0">
                        <a:ln>
                          <a:noFill/>
                        </a:ln>
                        <a:solidFill>
                          <a:schemeClr val="tx1"/>
                        </a:solidFill>
                        <a:effectLst/>
                        <a:latin typeface="Palatino Linotype" pitchFamily="18" charset="0"/>
                      </a:endParaRP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1" name="Group 74"/>
          <p:cNvGraphicFramePr>
            <a:graphicFrameLocks noGrp="1"/>
          </p:cNvGraphicFramePr>
          <p:nvPr>
            <p:extLst>
              <p:ext uri="{D42A27DB-BD31-4B8C-83A1-F6EECF244321}">
                <p14:modId xmlns:p14="http://schemas.microsoft.com/office/powerpoint/2010/main" val="3861179683"/>
              </p:ext>
            </p:extLst>
          </p:nvPr>
        </p:nvGraphicFramePr>
        <p:xfrm>
          <a:off x="4504531" y="3386901"/>
          <a:ext cx="4572000" cy="1768474"/>
        </p:xfrm>
        <a:graphic>
          <a:graphicData uri="http://schemas.openxmlformats.org/drawingml/2006/table">
            <a:tbl>
              <a:tblPr/>
              <a:tblGrid>
                <a:gridCol w="1676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9638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2"/>
                          </a:solidFill>
                          <a:effectLst/>
                          <a:latin typeface="Palatino Linotype" pitchFamily="18" charset="0"/>
                        </a:rPr>
                        <a:t>Temperature</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Palatino Linotype" pitchFamily="18" charset="0"/>
                        </a:rPr>
                        <a:t>Play=</a:t>
                      </a:r>
                      <a:r>
                        <a:rPr kumimoji="0" lang="en-GB" sz="2000" b="0" i="1" u="none" strike="noStrike" cap="none" normalizeH="0" baseline="0" dirty="0" smtClean="0">
                          <a:ln>
                            <a:noFill/>
                          </a:ln>
                          <a:solidFill>
                            <a:schemeClr val="tx1"/>
                          </a:solidFill>
                          <a:effectLst/>
                          <a:latin typeface="Palatino Linotype" pitchFamily="18" charset="0"/>
                        </a:rPr>
                        <a:t>Yes</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Palatino Linotype" pitchFamily="18" charset="0"/>
                        </a:rPr>
                        <a:t>Play=</a:t>
                      </a:r>
                      <a:r>
                        <a:rPr kumimoji="0" lang="en-GB" sz="2000" b="0" i="1" u="none" strike="noStrike" cap="none" normalizeH="0" baseline="0" dirty="0" smtClean="0">
                          <a:ln>
                            <a:noFill/>
                          </a:ln>
                          <a:solidFill>
                            <a:schemeClr val="tx1"/>
                          </a:solidFill>
                          <a:effectLst/>
                          <a:latin typeface="Palatino Linotype" pitchFamily="18" charset="0"/>
                        </a:rPr>
                        <a:t>No</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Hot</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2/9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Mild</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4/9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Cool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3/9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1/5</a:t>
                      </a:r>
                      <a:endParaRPr kumimoji="0" lang="en-GB" sz="2000" b="0" i="0" u="none" strike="noStrike" cap="none" normalizeH="0" baseline="0" dirty="0" smtClean="0">
                        <a:ln>
                          <a:noFill/>
                        </a:ln>
                        <a:solidFill>
                          <a:schemeClr val="tx1"/>
                        </a:solidFill>
                        <a:effectLst/>
                        <a:latin typeface="Palatino Linotype" pitchFamily="18"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2" name="Group 132"/>
          <p:cNvGraphicFramePr>
            <a:graphicFrameLocks noGrp="1"/>
          </p:cNvGraphicFramePr>
          <p:nvPr>
            <p:extLst>
              <p:ext uri="{D42A27DB-BD31-4B8C-83A1-F6EECF244321}">
                <p14:modId xmlns:p14="http://schemas.microsoft.com/office/powerpoint/2010/main" val="2472175084"/>
              </p:ext>
            </p:extLst>
          </p:nvPr>
        </p:nvGraphicFramePr>
        <p:xfrm>
          <a:off x="31750" y="5259803"/>
          <a:ext cx="3886200" cy="1374775"/>
        </p:xfrm>
        <a:graphic>
          <a:graphicData uri="http://schemas.openxmlformats.org/drawingml/2006/table">
            <a:tbl>
              <a:tblPr/>
              <a:tblGrid>
                <a:gridCol w="1554163">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1147762">
                  <a:extLst>
                    <a:ext uri="{9D8B030D-6E8A-4147-A177-3AD203B41FA5}">
                      <a16:colId xmlns:a16="http://schemas.microsoft.com/office/drawing/2014/main" val="20002"/>
                    </a:ext>
                  </a:extLst>
                </a:gridCol>
              </a:tblGrid>
              <a:tr h="460375">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Palatino Linotype" pitchFamily="18" charset="0"/>
                        </a:rPr>
                        <a:t>Humidity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Palatino Linotype" pitchFamily="18" charset="0"/>
                        </a:rPr>
                        <a:t>Play=</a:t>
                      </a:r>
                      <a:r>
                        <a:rPr kumimoji="0" lang="en-GB" sz="2000" b="0" i="1" u="none" strike="noStrike" cap="none" normalizeH="0" baseline="0" dirty="0" smtClean="0">
                          <a:ln>
                            <a:noFill/>
                          </a:ln>
                          <a:solidFill>
                            <a:schemeClr val="tx1"/>
                          </a:solidFill>
                          <a:effectLst/>
                          <a:latin typeface="Palatino Linotype" pitchFamily="18" charset="0"/>
                        </a:rPr>
                        <a:t>Yes</a:t>
                      </a:r>
                      <a:endParaRPr kumimoji="0" lang="en-GB" sz="24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Palatino Linotype" pitchFamily="18" charset="0"/>
                        </a:rPr>
                        <a:t>Play=N</a:t>
                      </a:r>
                      <a:r>
                        <a:rPr kumimoji="0" lang="en-GB" sz="2000" b="0" i="1" u="none" strike="noStrike" cap="none" normalizeH="0" baseline="0" smtClean="0">
                          <a:ln>
                            <a:noFill/>
                          </a:ln>
                          <a:solidFill>
                            <a:schemeClr val="tx1"/>
                          </a:solidFill>
                          <a:effectLst/>
                          <a:latin typeface="Palatino Linotype" pitchFamily="18"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613">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137"/>
          <p:cNvGraphicFramePr>
            <a:graphicFrameLocks noGrp="1"/>
          </p:cNvGraphicFramePr>
          <p:nvPr>
            <p:extLst>
              <p:ext uri="{D42A27DB-BD31-4B8C-83A1-F6EECF244321}">
                <p14:modId xmlns:p14="http://schemas.microsoft.com/office/powerpoint/2010/main" val="298563760"/>
              </p:ext>
            </p:extLst>
          </p:nvPr>
        </p:nvGraphicFramePr>
        <p:xfrm>
          <a:off x="4491099" y="5259803"/>
          <a:ext cx="3886200" cy="1311276"/>
        </p:xfrm>
        <a:graphic>
          <a:graphicData uri="http://schemas.openxmlformats.org/drawingml/2006/table">
            <a:tbl>
              <a:tblPr/>
              <a:tblGrid>
                <a:gridCol w="1357313">
                  <a:extLst>
                    <a:ext uri="{9D8B030D-6E8A-4147-A177-3AD203B41FA5}">
                      <a16:colId xmlns:a16="http://schemas.microsoft.com/office/drawing/2014/main" val="20000"/>
                    </a:ext>
                  </a:extLst>
                </a:gridCol>
                <a:gridCol w="123348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9643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2"/>
                          </a:solidFill>
                          <a:effectLst/>
                          <a:latin typeface="Palatino Linotype" pitchFamily="18" charset="0"/>
                        </a:rPr>
                        <a:t>Wind</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Palatino Linotype" pitchFamily="18" charset="0"/>
                        </a:rPr>
                        <a:t>Play=</a:t>
                      </a:r>
                      <a:r>
                        <a:rPr kumimoji="0" lang="en-GB" sz="2000" b="0" i="1" u="none" strike="noStrike" cap="none" normalizeH="0" baseline="0" smtClean="0">
                          <a:ln>
                            <a:noFill/>
                          </a:ln>
                          <a:solidFill>
                            <a:schemeClr val="tx1"/>
                          </a:solidFill>
                          <a:effectLst/>
                          <a:latin typeface="Palatino Linotype" pitchFamily="18" charset="0"/>
                        </a:rPr>
                        <a:t>Yes</a:t>
                      </a:r>
                      <a:endParaRPr kumimoji="0" lang="en-GB" sz="2400" b="0" i="0" u="none" strike="noStrike" cap="none" normalizeH="0" baseline="0" smtClean="0">
                        <a:ln>
                          <a:noFill/>
                        </a:ln>
                        <a:solidFill>
                          <a:schemeClr val="tx1"/>
                        </a:solidFill>
                        <a:effectLst/>
                        <a:latin typeface="Palatino Linotype" pitchFamily="18" charset="0"/>
                      </a:endParaRP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Palatino Linotype" pitchFamily="18" charset="0"/>
                        </a:rPr>
                        <a:t>Play=</a:t>
                      </a:r>
                      <a:r>
                        <a:rPr kumimoji="0" lang="en-GB" sz="2000" b="0" i="1" u="none" strike="noStrike" cap="none" normalizeH="0" baseline="0" smtClean="0">
                          <a:ln>
                            <a:noFill/>
                          </a:ln>
                          <a:solidFill>
                            <a:schemeClr val="tx1"/>
                          </a:solidFill>
                          <a:effectLst/>
                          <a:latin typeface="Palatino Linotype" pitchFamily="18" charset="0"/>
                        </a:rPr>
                        <a:t>No</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42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Strong</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3/5</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42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Weak</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6/9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2/5</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 name="Text Box 119"/>
          <p:cNvSpPr txBox="1">
            <a:spLocks noChangeArrowheads="1"/>
          </p:cNvSpPr>
          <p:nvPr/>
        </p:nvSpPr>
        <p:spPr bwMode="auto">
          <a:xfrm>
            <a:off x="4802794" y="1021643"/>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0429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042988"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GB" altLang="en-US" sz="2400" i="1" dirty="0">
                <a:latin typeface="Palatino Linotype" panose="02040502050505030304" pitchFamily="18" charset="0"/>
              </a:rPr>
              <a:t>P</a:t>
            </a:r>
            <a:r>
              <a:rPr lang="en-GB" altLang="en-US" sz="2400" dirty="0">
                <a:latin typeface="Palatino Linotype" panose="02040502050505030304" pitchFamily="18" charset="0"/>
              </a:rPr>
              <a:t>(Play</a:t>
            </a:r>
            <a:r>
              <a:rPr lang="en-GB" altLang="en-US" sz="2400" i="1" dirty="0">
                <a:latin typeface="Palatino Linotype" panose="02040502050505030304" pitchFamily="18" charset="0"/>
              </a:rPr>
              <a:t>=Yes) = </a:t>
            </a:r>
            <a:r>
              <a:rPr lang="en-GB" altLang="en-US" sz="2400" dirty="0">
                <a:latin typeface="Palatino Linotype" panose="02040502050505030304" pitchFamily="18" charset="0"/>
              </a:rPr>
              <a:t>9/14</a:t>
            </a:r>
          </a:p>
        </p:txBody>
      </p:sp>
      <p:sp>
        <p:nvSpPr>
          <p:cNvPr id="15" name="Text Box 120"/>
          <p:cNvSpPr txBox="1">
            <a:spLocks noChangeArrowheads="1"/>
          </p:cNvSpPr>
          <p:nvPr/>
        </p:nvSpPr>
        <p:spPr bwMode="auto">
          <a:xfrm>
            <a:off x="4802794" y="1613346"/>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0429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042988"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GB" altLang="en-US" sz="2400" i="1" dirty="0">
                <a:latin typeface="Palatino Linotype" panose="02040502050505030304" pitchFamily="18" charset="0"/>
              </a:rPr>
              <a:t>P</a:t>
            </a:r>
            <a:r>
              <a:rPr lang="en-GB" altLang="en-US" sz="2400" dirty="0">
                <a:latin typeface="Palatino Linotype" panose="02040502050505030304" pitchFamily="18" charset="0"/>
              </a:rPr>
              <a:t>(Play</a:t>
            </a:r>
            <a:r>
              <a:rPr lang="en-GB" altLang="en-US" sz="2400" i="1" dirty="0">
                <a:latin typeface="Palatino Linotype" panose="02040502050505030304" pitchFamily="18" charset="0"/>
              </a:rPr>
              <a:t>=No) = </a:t>
            </a:r>
            <a:r>
              <a:rPr lang="en-GB" altLang="en-US" sz="2400" dirty="0">
                <a:latin typeface="Palatino Linotype" panose="02040502050505030304" pitchFamily="18" charset="0"/>
              </a:rPr>
              <a:t>5/14</a:t>
            </a:r>
          </a:p>
        </p:txBody>
      </p:sp>
      <p:cxnSp>
        <p:nvCxnSpPr>
          <p:cNvPr id="16" name="Straight Arrow Connector 2"/>
          <p:cNvCxnSpPr/>
          <p:nvPr/>
        </p:nvCxnSpPr>
        <p:spPr>
          <a:xfrm>
            <a:off x="3836988" y="3149600"/>
            <a:ext cx="736202" cy="329163"/>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4"/>
          <p:cNvCxnSpPr>
            <a:stCxn id="14" idx="1"/>
          </p:cNvCxnSpPr>
          <p:nvPr/>
        </p:nvCxnSpPr>
        <p:spPr>
          <a:xfrm flipH="1">
            <a:off x="3836988" y="1250243"/>
            <a:ext cx="965806" cy="713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6"/>
          <p:cNvCxnSpPr>
            <a:stCxn id="15" idx="1"/>
          </p:cNvCxnSpPr>
          <p:nvPr/>
        </p:nvCxnSpPr>
        <p:spPr>
          <a:xfrm flipH="1">
            <a:off x="3836988" y="1841946"/>
            <a:ext cx="965806" cy="110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0"/>
          <p:cNvSpPr txBox="1">
            <a:spLocks noChangeArrowheads="1"/>
          </p:cNvSpPr>
          <p:nvPr/>
        </p:nvSpPr>
        <p:spPr bwMode="auto">
          <a:xfrm>
            <a:off x="4257422" y="2205049"/>
            <a:ext cx="4886578"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Times New Roman" panose="02020603050405020304" pitchFamily="18" charset="0"/>
              </a:rPr>
              <a:t>We have four variables, we calculate for each we calculate the conditional probability table</a:t>
            </a:r>
          </a:p>
        </p:txBody>
      </p:sp>
    </p:spTree>
    <p:extLst>
      <p:ext uri="{BB962C8B-B14F-4D97-AF65-F5344CB8AC3E}">
        <p14:creationId xmlns:p14="http://schemas.microsoft.com/office/powerpoint/2010/main" val="295240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test phase for the tennis 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Given a new instance of variable values, </a:t>
                </a:r>
              </a:p>
              <a:p>
                <a:pPr lvl="1"/>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smtClean="0"/>
                  <a:t>=(</a:t>
                </a:r>
                <a:r>
                  <a:rPr lang="en-US" dirty="0"/>
                  <a:t>Outlook=Sunny, Temperature=Cool, Humidity=High, Wind=Strong)</a:t>
                </a:r>
              </a:p>
              <a:p>
                <a:r>
                  <a:rPr lang="en-US" dirty="0" smtClean="0"/>
                  <a:t>Compute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𝑌𝑒𝑠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smtClean="0"/>
                  <a:t> and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b="0" i="1" smtClean="0">
                        <a:latin typeface="Cambria Math" panose="02040503050406030204" pitchFamily="18" charset="0"/>
                      </a:rPr>
                      <m:t>𝑁𝑜</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𝑥</m:t>
                        </m:r>
                      </m:e>
                      <m:sup>
                        <m:r>
                          <a:rPr lang="en-US" altLang="zh-CN" i="1">
                            <a:latin typeface="Cambria Math" panose="02040503050406030204" pitchFamily="18" charset="0"/>
                          </a:rPr>
                          <m:t>′</m:t>
                        </m:r>
                      </m:sup>
                    </m:sSup>
                    <m:r>
                      <a:rPr lang="en-US" altLang="zh-CN" i="1">
                        <a:latin typeface="Cambria Math" panose="02040503050406030204" pitchFamily="18" charset="0"/>
                      </a:rPr>
                      <m:t>)</m:t>
                    </m:r>
                  </m:oMath>
                </a14:m>
                <a:r>
                  <a:rPr lang="en-US" altLang="zh-CN" dirty="0"/>
                  <a:t> </a:t>
                </a:r>
                <a:endParaRPr lang="en-US" dirty="0" smtClean="0"/>
              </a:p>
              <a:p>
                <a:r>
                  <a:rPr lang="en-US" dirty="0" smtClean="0"/>
                  <a:t>Given </a:t>
                </a:r>
                <a:r>
                  <a:rPr lang="en-US" dirty="0"/>
                  <a:t>calculated Look up </a:t>
                </a:r>
                <a:r>
                  <a:rPr lang="en-US" dirty="0" smtClean="0"/>
                  <a:t>tables</a:t>
                </a:r>
              </a:p>
              <a:p>
                <a:endParaRPr lang="en-US" dirty="0"/>
              </a:p>
              <a:p>
                <a:endParaRPr lang="en-US" dirty="0" smtClean="0"/>
              </a:p>
              <a:p>
                <a:endParaRPr lang="en-US" dirty="0"/>
              </a:p>
              <a:p>
                <a:endParaRPr lang="en-US" dirty="0" smtClean="0"/>
              </a:p>
              <a:p>
                <a:endParaRPr lang="en-US" sz="100" dirty="0" smtClean="0"/>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mc:AlternateContent xmlns:mc="http://schemas.openxmlformats.org/markup-compatibility/2006" xmlns:a14="http://schemas.microsoft.com/office/drawing/2010/main">
        <mc:Choice Requires="a14">
          <p:sp>
            <p:nvSpPr>
              <p:cNvPr id="7" name="Text Box 91"/>
              <p:cNvSpPr txBox="1">
                <a:spLocks noChangeArrowheads="1"/>
              </p:cNvSpPr>
              <p:nvPr/>
            </p:nvSpPr>
            <p:spPr bwMode="auto">
              <a:xfrm>
                <a:off x="4786158" y="2689999"/>
                <a:ext cx="4276388" cy="3656386"/>
              </a:xfrm>
              <a:prstGeom prst="rect">
                <a:avLst/>
              </a:prstGeom>
              <a:solidFill>
                <a:schemeClr val="bg2"/>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𝑂𝑢𝑡𝑙𝑜𝑜𝑘</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𝑆𝑢𝑛𝑛𝑦</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b="0" i="1" dirty="0" smtClean="0">
                          <a:solidFill>
                            <a:schemeClr val="tx1"/>
                          </a:solidFill>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3/5</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𝑇𝑒𝑚𝑝𝑒𝑟𝑎𝑡𝑢𝑟𝑒</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𝐶𝑜𝑜𝑙</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1/5</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𝐻𝑢𝑚𝑖𝑛𝑖𝑡𝑦</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𝐻𝑖𝑔h</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4/5</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𝑊𝑖𝑛𝑑</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𝑆𝑡𝑟𝑜𝑛𝑔</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3/5</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5/14</m:t>
                      </m:r>
                    </m:oMath>
                  </m:oMathPara>
                </a14:m>
                <a:endParaRPr lang="en-GB" sz="2000" dirty="0" smtClean="0">
                  <a:latin typeface="Times New Roman" panose="02020603050405020304" pitchFamily="18" charset="0"/>
                  <a:cs typeface="Times New Roman" panose="02020603050405020304" pitchFamily="18" charset="0"/>
                </a:endParaRPr>
              </a:p>
            </p:txBody>
          </p:sp>
        </mc:Choice>
        <mc:Fallback xmlns="">
          <p:sp>
            <p:nvSpPr>
              <p:cNvPr id="7" name="Text Box 91"/>
              <p:cNvSpPr txBox="1">
                <a:spLocks noRot="1" noChangeAspect="1" noMove="1" noResize="1" noEditPoints="1" noAdjustHandles="1" noChangeArrowheads="1" noChangeShapeType="1" noTextEdit="1"/>
              </p:cNvSpPr>
              <p:nvPr/>
            </p:nvSpPr>
            <p:spPr bwMode="auto">
              <a:xfrm>
                <a:off x="4786158" y="2689999"/>
                <a:ext cx="4276388" cy="36563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 Box 93"/>
              <p:cNvSpPr txBox="1">
                <a:spLocks noChangeArrowheads="1"/>
              </p:cNvSpPr>
              <p:nvPr/>
            </p:nvSpPr>
            <p:spPr bwMode="auto">
              <a:xfrm>
                <a:off x="72247" y="2686722"/>
                <a:ext cx="4458931" cy="3656386"/>
              </a:xfrm>
              <a:prstGeom prst="rect">
                <a:avLst/>
              </a:prstGeom>
              <a:solidFill>
                <a:schemeClr val="bg2"/>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a:latin typeface="Cambria Math" panose="02040503050406030204" pitchFamily="18" charset="0"/>
                          <a:cs typeface="Times New Roman" panose="02020603050405020304" pitchFamily="18" charset="0"/>
                        </a:rPr>
                        <m:t>𝑃</m:t>
                      </m:r>
                      <m:r>
                        <a:rPr lang="en-GB" sz="2000" i="1" dirty="0">
                          <a:latin typeface="Cambria Math" panose="02040503050406030204" pitchFamily="18" charset="0"/>
                          <a:cs typeface="Times New Roman" panose="02020603050405020304" pitchFamily="18" charset="0"/>
                        </a:rPr>
                        <m:t>(</m:t>
                      </m:r>
                      <m:r>
                        <a:rPr lang="en-GB" sz="2000" i="1" dirty="0">
                          <a:latin typeface="Cambria Math" panose="02040503050406030204" pitchFamily="18" charset="0"/>
                          <a:cs typeface="Times New Roman" panose="02020603050405020304" pitchFamily="18" charset="0"/>
                        </a:rPr>
                        <m:t>𝑂𝑢𝑡𝑙𝑜𝑜𝑘</m:t>
                      </m:r>
                      <m:r>
                        <a:rPr lang="en-GB" sz="2000" i="1" dirty="0">
                          <a:latin typeface="Cambria Math" panose="02040503050406030204" pitchFamily="18" charset="0"/>
                          <a:cs typeface="Times New Roman" panose="02020603050405020304" pitchFamily="18" charset="0"/>
                        </a:rPr>
                        <m:t>=</m:t>
                      </m:r>
                      <m:r>
                        <a:rPr lang="en-GB" sz="2000" i="1" dirty="0" err="1">
                          <a:latin typeface="Cambria Math" panose="02040503050406030204" pitchFamily="18" charset="0"/>
                          <a:cs typeface="Times New Roman" panose="02020603050405020304" pitchFamily="18" charset="0"/>
                        </a:rPr>
                        <m:t>𝑆𝑢𝑛𝑛𝑦</m:t>
                      </m:r>
                      <m:r>
                        <a:rPr lang="en-GB" sz="2000" i="1" dirty="0" err="1">
                          <a:latin typeface="Cambria Math" panose="02040503050406030204" pitchFamily="18" charset="0"/>
                          <a:cs typeface="Times New Roman" panose="02020603050405020304" pitchFamily="18" charset="0"/>
                        </a:rPr>
                        <m:t>|</m:t>
                      </m:r>
                      <m:r>
                        <a:rPr lang="en-GB" sz="2000" i="1" dirty="0" err="1">
                          <a:latin typeface="Cambria Math" panose="02040503050406030204" pitchFamily="18" charset="0"/>
                          <a:cs typeface="Times New Roman" panose="02020603050405020304" pitchFamily="18" charset="0"/>
                        </a:rPr>
                        <m:t>𝑃𝑙𝑎𝑦</m:t>
                      </m:r>
                      <m:r>
                        <a:rPr lang="en-GB" sz="2000" i="1" dirty="0">
                          <a:latin typeface="Cambria Math" panose="02040503050406030204" pitchFamily="18" charset="0"/>
                          <a:cs typeface="Times New Roman" panose="02020603050405020304" pitchFamily="18" charset="0"/>
                        </a:rPr>
                        <m:t>=</m:t>
                      </m:r>
                      <m:r>
                        <a:rPr lang="en-GB" sz="2000" b="0" i="1" dirty="0">
                          <a:latin typeface="Cambria Math" panose="02040503050406030204" pitchFamily="18" charset="0"/>
                          <a:cs typeface="Times New Roman" panose="02020603050405020304" pitchFamily="18" charset="0"/>
                        </a:rPr>
                        <m:t>𝑌</m:t>
                      </m:r>
                      <m:r>
                        <a:rPr lang="en-US" sz="2000" b="0" i="1" dirty="0">
                          <a:latin typeface="Cambria Math" panose="02040503050406030204" pitchFamily="18" charset="0"/>
                          <a:cs typeface="Times New Roman" panose="02020603050405020304" pitchFamily="18" charset="0"/>
                        </a:rPr>
                        <m:t>𝑒𝑠</m:t>
                      </m:r>
                      <m:r>
                        <a:rPr lang="en-GB" sz="2000" i="1" dirty="0">
                          <a:latin typeface="Cambria Math" panose="02040503050406030204" pitchFamily="18" charset="0"/>
                          <a:cs typeface="Times New Roman" panose="02020603050405020304" pitchFamily="18" charset="0"/>
                        </a:rPr>
                        <m:t>) = 2/9</m:t>
                      </m:r>
                    </m:oMath>
                  </m:oMathPara>
                </a14:m>
                <a:endParaRPr lang="en-GB" sz="2000" i="1" dirty="0">
                  <a:latin typeface="Cambria Math" panose="020405030504060302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𝑇𝑒𝑚𝑝𝑒𝑟𝑎𝑡𝑢𝑟𝑒</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𝐶𝑜𝑜𝑙</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𝐻𝑢𝑚𝑖𝑛𝑖𝑡𝑦</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𝐻𝑖𝑔h</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𝑊𝑖𝑛𝑑</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𝑆𝑡𝑟𝑜𝑛𝑔</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9/14</m:t>
                      </m:r>
                    </m:oMath>
                  </m:oMathPara>
                </a14:m>
                <a:endParaRPr lang="en-GB" sz="2000" dirty="0" smtClean="0">
                  <a:latin typeface="Times New Roman" panose="02020603050405020304" pitchFamily="18" charset="0"/>
                  <a:cs typeface="Times New Roman" panose="02020603050405020304" pitchFamily="18" charset="0"/>
                </a:endParaRPr>
              </a:p>
            </p:txBody>
          </p:sp>
        </mc:Choice>
        <mc:Fallback xmlns="">
          <p:sp>
            <p:nvSpPr>
              <p:cNvPr id="8" name="Text Box 93"/>
              <p:cNvSpPr txBox="1">
                <a:spLocks noRot="1" noChangeAspect="1" noMove="1" noResize="1" noEditPoints="1" noAdjustHandles="1" noChangeArrowheads="1" noChangeShapeType="1" noTextEdit="1"/>
              </p:cNvSpPr>
              <p:nvPr/>
            </p:nvSpPr>
            <p:spPr bwMode="auto">
              <a:xfrm>
                <a:off x="72247" y="2686722"/>
                <a:ext cx="4458931" cy="3656386"/>
              </a:xfrm>
              <a:prstGeom prst="rect">
                <a:avLst/>
              </a:prstGeom>
              <a:blipFill>
                <a:blip r:embed="rId4"/>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06484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test phase for the tennis example</a:t>
            </a:r>
            <a:endParaRPr lang="zh-CN" altLang="en-US" dirty="0"/>
          </a:p>
        </p:txBody>
      </p:sp>
      <p:sp>
        <p:nvSpPr>
          <p:cNvPr id="3" name="内容占位符 2"/>
          <p:cNvSpPr>
            <a:spLocks noGrp="1"/>
          </p:cNvSpPr>
          <p:nvPr>
            <p:ph idx="1"/>
          </p:nvPr>
        </p:nvSpPr>
        <p:spPr/>
        <p:txBody>
          <a:bodyPr/>
          <a:lstStyle/>
          <a:p>
            <a:r>
              <a:rPr lang="en-US" altLang="zh-CN" dirty="0"/>
              <a:t>Use the MAP rule to calculate Yes or No</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Text Box 94"/>
              <p:cNvSpPr txBox="1">
                <a:spLocks noChangeArrowheads="1"/>
              </p:cNvSpPr>
              <p:nvPr/>
            </p:nvSpPr>
            <p:spPr bwMode="auto">
              <a:xfrm>
                <a:off x="0" y="1540595"/>
                <a:ext cx="9144000" cy="3378810"/>
              </a:xfrm>
              <a:prstGeom prst="rect">
                <a:avLst/>
              </a:prstGeom>
              <a:solidFill>
                <a:schemeClr val="accent1">
                  <a:lumMod val="20000"/>
                  <a:lumOff val="80000"/>
                </a:schemeClr>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solidFill>
                            <a:schemeClr val="accent2"/>
                          </a:solidFill>
                          <a:latin typeface="Cambria Math" panose="02040503050406030204" pitchFamily="18" charset="0"/>
                          <a:cs typeface="Times New Roman" panose="02020603050405020304" pitchFamily="18" charset="0"/>
                        </a:rPr>
                        <m:t>𝑃</m:t>
                      </m:r>
                      <m:d>
                        <m:dPr>
                          <m:ctrlPr>
                            <a:rPr lang="en-GB" sz="2000" i="1" dirty="0" smtClean="0">
                              <a:solidFill>
                                <a:schemeClr val="accent2"/>
                              </a:solidFill>
                              <a:latin typeface="Cambria Math" panose="02040503050406030204" pitchFamily="18" charset="0"/>
                              <a:cs typeface="Times New Roman" panose="02020603050405020304" pitchFamily="18" charset="0"/>
                            </a:rPr>
                          </m:ctrlPr>
                        </m:dPr>
                        <m:e>
                          <m:r>
                            <a:rPr lang="en-GB" sz="2000" i="1" dirty="0" err="1" smtClean="0">
                              <a:solidFill>
                                <a:schemeClr val="accent2"/>
                              </a:solidFill>
                              <a:latin typeface="Cambria Math" panose="02040503050406030204" pitchFamily="18" charset="0"/>
                              <a:cs typeface="Times New Roman" panose="02020603050405020304" pitchFamily="18" charset="0"/>
                            </a:rPr>
                            <m:t>𝑌𝑒𝑠</m:t>
                          </m:r>
                        </m:e>
                        <m:e>
                          <m:r>
                            <a:rPr lang="en-GB" sz="2000" b="1" i="1" dirty="0" err="1" smtClean="0">
                              <a:solidFill>
                                <a:schemeClr val="accent2"/>
                              </a:solidFill>
                              <a:latin typeface="Cambria Math" panose="02040503050406030204" pitchFamily="18" charset="0"/>
                              <a:cs typeface="Times New Roman" panose="02020603050405020304" pitchFamily="18" charset="0"/>
                            </a:rPr>
                            <m:t>𝒙</m:t>
                          </m:r>
                          <m:r>
                            <a:rPr lang="en-GB" sz="2000" i="1" dirty="0" smtClean="0">
                              <a:solidFill>
                                <a:schemeClr val="accent2"/>
                              </a:solidFill>
                              <a:latin typeface="Cambria Math" panose="02040503050406030204" pitchFamily="18" charset="0"/>
                              <a:cs typeface="Times New Roman" panose="02020603050405020304" pitchFamily="18" charset="0"/>
                            </a:rPr>
                            <m:t>’</m:t>
                          </m:r>
                        </m:e>
                      </m:d>
                      <m:r>
                        <a:rPr lang="en-GB" sz="2000" i="1" dirty="0" smtClean="0">
                          <a:solidFill>
                            <a:schemeClr val="accent2"/>
                          </a:solidFill>
                          <a:latin typeface="Cambria Math" panose="02040503050406030204" pitchFamily="18" charset="0"/>
                          <a:cs typeface="Times New Roman" panose="02020603050405020304" pitchFamily="18" charset="0"/>
                        </a:rPr>
                        <m:t>:</m:t>
                      </m:r>
                    </m:oMath>
                  </m:oMathPara>
                </a14:m>
                <a:endParaRPr lang="en-US" sz="2000" i="1" dirty="0" smtClean="0">
                  <a:solidFill>
                    <a:schemeClr val="accent2"/>
                  </a:solidFill>
                  <a:latin typeface="Cambria Math" panose="020405030504060302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 </m:t>
                      </m:r>
                      <m:d>
                        <m:dPr>
                          <m:begChr m:val="["/>
                          <m:endChr m:val="]"/>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𝑆𝑢𝑛𝑛𝑦</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𝐶𝑜𝑜𝑙</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𝐻𝑖𝑔h</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𝑆𝑡𝑟𝑜𝑛𝑔</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e>
                      </m:d>
                      <m:r>
                        <a:rPr lang="en-GB" sz="200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2</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9</m:t>
                          </m:r>
                        </m:num>
                        <m:den>
                          <m:r>
                            <a:rPr lang="en-US" sz="2000" b="0" i="1" dirty="0" smtClean="0">
                              <a:latin typeface="Cambria Math" panose="02040503050406030204" pitchFamily="18" charset="0"/>
                              <a:cs typeface="Times New Roman" panose="02020603050405020304" pitchFamily="18" charset="0"/>
                            </a:rPr>
                            <m:t>14</m:t>
                          </m:r>
                        </m:den>
                      </m:f>
                      <m:r>
                        <a:rPr lang="en-US" sz="2000" b="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0.0053</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endParaRPr lang="en-GB" sz="1800" dirty="0" smtClean="0">
                  <a:latin typeface="Times New Roman" panose="020206030504050203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 </m:t>
                      </m:r>
                      <m:r>
                        <a:rPr lang="en-GB" sz="2000" i="1" dirty="0" smtClean="0">
                          <a:solidFill>
                            <a:schemeClr val="accent2"/>
                          </a:solidFill>
                          <a:latin typeface="Cambria Math" panose="02040503050406030204" pitchFamily="18" charset="0"/>
                          <a:cs typeface="Times New Roman" panose="02020603050405020304" pitchFamily="18" charset="0"/>
                        </a:rPr>
                        <m:t>𝑃</m:t>
                      </m:r>
                      <m:d>
                        <m:dPr>
                          <m:ctrlPr>
                            <a:rPr lang="en-GB" sz="2000" i="1" dirty="0" smtClean="0">
                              <a:solidFill>
                                <a:schemeClr val="accent2"/>
                              </a:solidFill>
                              <a:latin typeface="Cambria Math" panose="02040503050406030204" pitchFamily="18" charset="0"/>
                              <a:cs typeface="Times New Roman" panose="02020603050405020304" pitchFamily="18" charset="0"/>
                            </a:rPr>
                          </m:ctrlPr>
                        </m:dPr>
                        <m:e>
                          <m:r>
                            <a:rPr lang="en-GB" sz="2000" i="1" dirty="0" err="1" smtClean="0">
                              <a:solidFill>
                                <a:schemeClr val="accent2"/>
                              </a:solidFill>
                              <a:latin typeface="Cambria Math" panose="02040503050406030204" pitchFamily="18" charset="0"/>
                              <a:cs typeface="Times New Roman" panose="02020603050405020304" pitchFamily="18" charset="0"/>
                            </a:rPr>
                            <m:t>𝑁𝑜</m:t>
                          </m:r>
                        </m:e>
                        <m:e>
                          <m:r>
                            <a:rPr lang="en-GB" sz="2000" b="1" i="1" dirty="0" err="1" smtClean="0">
                              <a:solidFill>
                                <a:schemeClr val="accent2"/>
                              </a:solidFill>
                              <a:latin typeface="Cambria Math" panose="02040503050406030204" pitchFamily="18" charset="0"/>
                              <a:cs typeface="Times New Roman" panose="02020603050405020304" pitchFamily="18" charset="0"/>
                            </a:rPr>
                            <m:t>𝒙</m:t>
                          </m:r>
                          <m:r>
                            <a:rPr lang="en-GB" sz="2000" i="1" dirty="0" smtClean="0">
                              <a:solidFill>
                                <a:schemeClr val="accent2"/>
                              </a:solidFill>
                              <a:latin typeface="Cambria Math" panose="02040503050406030204" pitchFamily="18" charset="0"/>
                              <a:cs typeface="Times New Roman" panose="02020603050405020304" pitchFamily="18" charset="0"/>
                            </a:rPr>
                            <m:t>’</m:t>
                          </m:r>
                        </m:e>
                      </m:d>
                      <m:r>
                        <a:rPr lang="en-GB" sz="2000" i="1" dirty="0" smtClean="0">
                          <a:solidFill>
                            <a:schemeClr val="accent2"/>
                          </a:solidFill>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 </m:t>
                      </m:r>
                    </m:oMath>
                  </m:oMathPara>
                </a14:m>
                <a:endParaRPr lang="en-US" sz="2000" i="1" dirty="0" smtClean="0">
                  <a:latin typeface="Cambria Math" panose="020405030504060302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d>
                        <m:dPr>
                          <m:begChr m:val="["/>
                          <m:endChr m:val="]"/>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𝑆𝑢𝑛𝑛𝑦</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𝐶𝑜𝑜𝑙</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𝐻𝑖𝑔h</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𝑆𝑡𝑟𝑜𝑛𝑔</m:t>
                              </m:r>
                            </m:e>
                            <m:e>
                              <m:r>
                                <a:rPr lang="en-GB" sz="2000" i="1" dirty="0" err="1" smtClean="0">
                                  <a:latin typeface="Cambria Math" panose="02040503050406030204" pitchFamily="18" charset="0"/>
                                  <a:cs typeface="Times New Roman" panose="02020603050405020304" pitchFamily="18" charset="0"/>
                                </a:rPr>
                                <m:t>𝑁𝑜</m:t>
                              </m:r>
                            </m:e>
                          </m:d>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e>
                      </m:d>
                    </m:oMath>
                  </m:oMathPara>
                </a14:m>
                <a:endParaRPr lang="en-US" sz="2000" i="1" dirty="0" smtClean="0">
                  <a:latin typeface="Cambria Math" panose="020405030504060302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1</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4</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5</m:t>
                          </m:r>
                        </m:num>
                        <m:den>
                          <m:r>
                            <a:rPr lang="en-US" sz="2000" b="0" i="1" dirty="0" smtClean="0">
                              <a:latin typeface="Cambria Math" panose="02040503050406030204" pitchFamily="18" charset="0"/>
                              <a:cs typeface="Times New Roman" panose="02020603050405020304" pitchFamily="18" charset="0"/>
                            </a:rPr>
                            <m:t>14</m:t>
                          </m:r>
                        </m:den>
                      </m:f>
                      <m:r>
                        <a:rPr lang="en-US" sz="2000" b="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 0.0206</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50000"/>
                  </a:lnSpc>
                  <a:defRPr/>
                </a:pPr>
                <a:endParaRPr lang="en-GB" sz="2000" dirty="0" smtClean="0">
                  <a:latin typeface="Palatino Linotype" pitchFamily="18" charset="0"/>
                </a:endParaRPr>
              </a:p>
            </p:txBody>
          </p:sp>
        </mc:Choice>
        <mc:Fallback xmlns="">
          <p:sp>
            <p:nvSpPr>
              <p:cNvPr id="7" name="Text Box 94"/>
              <p:cNvSpPr txBox="1">
                <a:spLocks noRot="1" noChangeAspect="1" noMove="1" noResize="1" noEditPoints="1" noAdjustHandles="1" noChangeArrowheads="1" noChangeShapeType="1" noTextEdit="1"/>
              </p:cNvSpPr>
              <p:nvPr/>
            </p:nvSpPr>
            <p:spPr bwMode="auto">
              <a:xfrm>
                <a:off x="0" y="1540595"/>
                <a:ext cx="9144000" cy="3378810"/>
              </a:xfrm>
              <a:prstGeom prst="rect">
                <a:avLst/>
              </a:prstGeom>
              <a:blipFill>
                <a:blip r:embed="rId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621212" y="5432335"/>
                <a:ext cx="8255000" cy="461665"/>
              </a:xfrm>
              <a:prstGeom prst="rect">
                <a:avLst/>
              </a:prstGeom>
            </p:spPr>
            <p:txBody>
              <a:bodyPr wrap="square">
                <a:spAutoFit/>
              </a:bodyPr>
              <a:lstStyle/>
              <a:p>
                <a:r>
                  <a:rPr lang="en-GB" altLang="zh-CN" sz="2400" dirty="0" smtClean="0">
                    <a:solidFill>
                      <a:schemeClr val="tx1"/>
                    </a:solidFill>
                    <a:latin typeface="Times New Roman" panose="02020603050405020304" pitchFamily="18" charset="0"/>
                    <a:cs typeface="Times New Roman" panose="02020603050405020304" pitchFamily="18" charset="0"/>
                  </a:rPr>
                  <a:t>Given the fact </a:t>
                </a:r>
                <a14:m>
                  <m:oMath xmlns:m="http://schemas.openxmlformats.org/officeDocument/2006/math">
                    <m:r>
                      <a:rPr lang="en-GB" altLang="zh-CN" sz="2400" b="0" i="1" dirty="0">
                        <a:solidFill>
                          <a:schemeClr val="tx1"/>
                        </a:solidFill>
                        <a:latin typeface="Cambria Math" panose="02040503050406030204" pitchFamily="18" charset="0"/>
                        <a:cs typeface="Times New Roman" panose="02020603050405020304" pitchFamily="18" charset="0"/>
                      </a:rPr>
                      <m:t>𝑃</m:t>
                    </m:r>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err="1">
                        <a:solidFill>
                          <a:schemeClr val="tx1"/>
                        </a:solidFill>
                        <a:latin typeface="Cambria Math" panose="02040503050406030204" pitchFamily="18" charset="0"/>
                        <a:cs typeface="Times New Roman" panose="02020603050405020304" pitchFamily="18" charset="0"/>
                      </a:rPr>
                      <m:t>𝑌𝑒𝑠</m:t>
                    </m:r>
                    <m:r>
                      <a:rPr lang="en-GB" altLang="zh-CN" sz="2400" b="0" i="1" dirty="0" err="1">
                        <a:solidFill>
                          <a:schemeClr val="tx1"/>
                        </a:solidFill>
                        <a:latin typeface="Cambria Math" panose="02040503050406030204" pitchFamily="18" charset="0"/>
                        <a:cs typeface="Times New Roman" panose="02020603050405020304" pitchFamily="18" charset="0"/>
                      </a:rPr>
                      <m:t>|</m:t>
                    </m:r>
                    <m:sSup>
                      <m:sSupPr>
                        <m:ctrlPr>
                          <a:rPr lang="en-US" altLang="zh-CN" sz="2400" b="0" i="1" dirty="0" smtClean="0">
                            <a:solidFill>
                              <a:schemeClr val="tx1"/>
                            </a:solidFill>
                            <a:latin typeface="Cambria Math" panose="02040503050406030204" pitchFamily="18" charset="0"/>
                            <a:cs typeface="Times New Roman" panose="02020603050405020304" pitchFamily="18" charset="0"/>
                          </a:rPr>
                        </m:ctrlPr>
                      </m:sSupPr>
                      <m:e>
                        <m:r>
                          <a:rPr lang="en-GB" altLang="zh-CN" sz="2400" b="1" i="1" dirty="0" err="1">
                            <a:solidFill>
                              <a:schemeClr val="tx1"/>
                            </a:solidFill>
                            <a:latin typeface="Cambria Math" panose="02040503050406030204" pitchFamily="18" charset="0"/>
                            <a:cs typeface="Times New Roman" panose="02020603050405020304" pitchFamily="18" charset="0"/>
                          </a:rPr>
                          <m:t>𝒙</m:t>
                        </m:r>
                      </m:e>
                      <m:sup>
                        <m:r>
                          <a:rPr lang="en-US" altLang="zh-CN" sz="2400" b="0" i="1" dirty="0" smtClean="0">
                            <a:solidFill>
                              <a:schemeClr val="tx1"/>
                            </a:solidFill>
                            <a:latin typeface="Cambria Math" panose="02040503050406030204" pitchFamily="18" charset="0"/>
                            <a:cs typeface="Times New Roman" panose="02020603050405020304" pitchFamily="18" charset="0"/>
                          </a:rPr>
                          <m:t>′</m:t>
                        </m:r>
                      </m:sup>
                    </m:sSup>
                    <m:r>
                      <a:rPr lang="en-GB" altLang="zh-CN" sz="2400" b="0" i="1" dirty="0">
                        <a:solidFill>
                          <a:schemeClr val="tx1"/>
                        </a:solidFill>
                        <a:latin typeface="Cambria Math" panose="02040503050406030204" pitchFamily="18" charset="0"/>
                        <a:cs typeface="Times New Roman" panose="02020603050405020304" pitchFamily="18" charset="0"/>
                      </a:rPr>
                      <m:t>) &lt; </m:t>
                    </m:r>
                    <m:r>
                      <a:rPr lang="en-GB" altLang="zh-CN" sz="2400" b="0" i="1" dirty="0">
                        <a:solidFill>
                          <a:schemeClr val="tx1"/>
                        </a:solidFill>
                        <a:latin typeface="Cambria Math" panose="02040503050406030204" pitchFamily="18" charset="0"/>
                        <a:cs typeface="Times New Roman" panose="02020603050405020304" pitchFamily="18" charset="0"/>
                      </a:rPr>
                      <m:t>𝑃</m:t>
                    </m:r>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err="1">
                        <a:solidFill>
                          <a:schemeClr val="tx1"/>
                        </a:solidFill>
                        <a:latin typeface="Cambria Math" panose="02040503050406030204" pitchFamily="18" charset="0"/>
                        <a:cs typeface="Times New Roman" panose="02020603050405020304" pitchFamily="18" charset="0"/>
                      </a:rPr>
                      <m:t>𝑁𝑜</m:t>
                    </m:r>
                    <m:r>
                      <a:rPr lang="en-GB" altLang="zh-CN" sz="2400" b="0" i="1" dirty="0" err="1">
                        <a:solidFill>
                          <a:schemeClr val="tx1"/>
                        </a:solidFill>
                        <a:latin typeface="Cambria Math" panose="02040503050406030204" pitchFamily="18" charset="0"/>
                        <a:cs typeface="Times New Roman" panose="02020603050405020304" pitchFamily="18" charset="0"/>
                      </a:rPr>
                      <m:t>|</m:t>
                    </m:r>
                    <m:sSup>
                      <m:sSupPr>
                        <m:ctrlPr>
                          <a:rPr lang="en-US" altLang="zh-CN" sz="2400" b="0" i="1" dirty="0" smtClean="0">
                            <a:solidFill>
                              <a:schemeClr val="tx1"/>
                            </a:solidFill>
                            <a:latin typeface="Cambria Math" panose="02040503050406030204" pitchFamily="18" charset="0"/>
                            <a:cs typeface="Times New Roman" panose="02020603050405020304" pitchFamily="18" charset="0"/>
                          </a:rPr>
                        </m:ctrlPr>
                      </m:sSupPr>
                      <m:e>
                        <m:r>
                          <a:rPr lang="en-GB" altLang="zh-CN" sz="2400" b="1" i="1" dirty="0" err="1">
                            <a:solidFill>
                              <a:schemeClr val="tx1"/>
                            </a:solidFill>
                            <a:latin typeface="Cambria Math" panose="02040503050406030204" pitchFamily="18" charset="0"/>
                            <a:cs typeface="Times New Roman" panose="02020603050405020304" pitchFamily="18" charset="0"/>
                          </a:rPr>
                          <m:t>𝒙</m:t>
                        </m:r>
                      </m:e>
                      <m:sup>
                        <m:r>
                          <a:rPr lang="en-US" altLang="zh-CN" sz="2400" b="0" i="1" dirty="0" smtClean="0">
                            <a:solidFill>
                              <a:schemeClr val="tx1"/>
                            </a:solidFill>
                            <a:latin typeface="Cambria Math" panose="02040503050406030204" pitchFamily="18" charset="0"/>
                            <a:cs typeface="Times New Roman" panose="02020603050405020304" pitchFamily="18" charset="0"/>
                          </a:rPr>
                          <m:t>′</m:t>
                        </m:r>
                      </m:sup>
                    </m:sSup>
                    <m:r>
                      <a:rPr lang="en-GB" altLang="zh-CN" sz="2400" b="0" i="1" dirty="0">
                        <a:solidFill>
                          <a:schemeClr val="tx1"/>
                        </a:solidFill>
                        <a:latin typeface="Cambria Math" panose="02040503050406030204" pitchFamily="18" charset="0"/>
                        <a:cs typeface="Times New Roman" panose="02020603050405020304" pitchFamily="18" charset="0"/>
                      </a:rPr>
                      <m:t>)</m:t>
                    </m:r>
                  </m:oMath>
                </a14:m>
                <a:r>
                  <a:rPr lang="en-GB" altLang="zh-CN" sz="2400" dirty="0">
                    <a:solidFill>
                      <a:schemeClr val="tx1"/>
                    </a:solidFill>
                    <a:latin typeface="Times New Roman" panose="02020603050405020304" pitchFamily="18" charset="0"/>
                    <a:cs typeface="Times New Roman" panose="02020603050405020304" pitchFamily="18" charset="0"/>
                  </a:rPr>
                  <a:t>, we label </a:t>
                </a:r>
                <a14:m>
                  <m:oMath xmlns:m="http://schemas.openxmlformats.org/officeDocument/2006/math">
                    <m:sSup>
                      <m:sSupPr>
                        <m:ctrlPr>
                          <a:rPr lang="en-US" altLang="zh-CN" sz="2400" i="1" dirty="0">
                            <a:solidFill>
                              <a:schemeClr val="tx1"/>
                            </a:solidFill>
                            <a:latin typeface="Cambria Math" panose="02040503050406030204" pitchFamily="18" charset="0"/>
                            <a:cs typeface="Times New Roman" panose="02020603050405020304" pitchFamily="18" charset="0"/>
                          </a:rPr>
                        </m:ctrlPr>
                      </m:sSupPr>
                      <m:e>
                        <m:r>
                          <a:rPr lang="en-GB" altLang="zh-CN" sz="2400" b="0" i="1" dirty="0">
                            <a:solidFill>
                              <a:schemeClr val="tx1"/>
                            </a:solidFill>
                            <a:latin typeface="Cambria Math" panose="02040503050406030204" pitchFamily="18" charset="0"/>
                            <a:cs typeface="Times New Roman" panose="02020603050405020304" pitchFamily="18" charset="0"/>
                          </a:rPr>
                          <m:t>𝑥</m:t>
                        </m:r>
                      </m:e>
                      <m:sup>
                        <m:r>
                          <a:rPr lang="en-US" altLang="zh-CN" sz="2400" b="0" i="1" dirty="0">
                            <a:solidFill>
                              <a:schemeClr val="tx1"/>
                            </a:solidFill>
                            <a:latin typeface="Cambria Math" panose="02040503050406030204" pitchFamily="18" charset="0"/>
                            <a:cs typeface="Times New Roman" panose="02020603050405020304" pitchFamily="18" charset="0"/>
                          </a:rPr>
                          <m:t>′</m:t>
                        </m:r>
                      </m:sup>
                    </m:sSup>
                  </m:oMath>
                </a14:m>
                <a:r>
                  <a:rPr lang="en-GB" altLang="zh-CN" sz="2400" dirty="0">
                    <a:solidFill>
                      <a:schemeClr val="tx1"/>
                    </a:solidFill>
                    <a:latin typeface="Times New Roman" panose="02020603050405020304" pitchFamily="18" charset="0"/>
                    <a:cs typeface="Times New Roman" panose="02020603050405020304" pitchFamily="18" charset="0"/>
                  </a:rPr>
                  <a:t> to be </a:t>
                </a:r>
                <a14:m>
                  <m:oMath xmlns:m="http://schemas.openxmlformats.org/officeDocument/2006/math">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a:solidFill>
                          <a:schemeClr val="tx1"/>
                        </a:solidFill>
                        <a:latin typeface="Cambria Math" panose="02040503050406030204" pitchFamily="18" charset="0"/>
                        <a:cs typeface="Times New Roman" panose="02020603050405020304" pitchFamily="18" charset="0"/>
                      </a:rPr>
                      <m:t>𝑁𝑜</m:t>
                    </m:r>
                    <m:r>
                      <a:rPr lang="en-GB" altLang="zh-CN" sz="2400" b="0" i="1" dirty="0">
                        <a:solidFill>
                          <a:schemeClr val="tx1"/>
                        </a:solidFill>
                        <a:latin typeface="Cambria Math" panose="02040503050406030204" pitchFamily="18" charset="0"/>
                        <a:cs typeface="Times New Roman" panose="02020603050405020304" pitchFamily="18" charset="0"/>
                      </a:rPr>
                      <m:t>”</m:t>
                    </m:r>
                  </m:oMath>
                </a14:m>
                <a:r>
                  <a:rPr lang="en-GB" altLang="zh-CN" sz="2400" dirty="0">
                    <a:solidFill>
                      <a:schemeClr val="tx1"/>
                    </a:solidFill>
                    <a:latin typeface="Times New Roman" panose="02020603050405020304" pitchFamily="18" charset="0"/>
                    <a:cs typeface="Times New Roman" panose="02020603050405020304" pitchFamily="18" charset="0"/>
                  </a:rPr>
                  <a:t>. </a:t>
                </a:r>
                <a:endParaRPr lang="zh-CN" altLang="en-US" sz="2400" dirty="0">
                  <a:solidFill>
                    <a:schemeClr val="tx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621212" y="5432335"/>
                <a:ext cx="8255000" cy="461665"/>
              </a:xfrm>
              <a:prstGeom prst="rect">
                <a:avLst/>
              </a:prstGeom>
              <a:blipFill>
                <a:blip r:embed="rId3"/>
                <a:stretch>
                  <a:fillRect l="-1182" t="-11842" b="-27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7361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p:sp>
        <p:nvSpPr>
          <p:cNvPr id="3" name="内容占位符 2"/>
          <p:cNvSpPr>
            <a:spLocks noGrp="1"/>
          </p:cNvSpPr>
          <p:nvPr>
            <p:ph idx="1"/>
          </p:nvPr>
        </p:nvSpPr>
        <p:spPr/>
        <p:txBody>
          <a:bodyPr/>
          <a:lstStyle/>
          <a:p>
            <a:r>
              <a:rPr lang="en-US" dirty="0" smtClean="0"/>
              <a:t>1. Violation </a:t>
            </a:r>
            <a:r>
              <a:rPr lang="en-US" dirty="0"/>
              <a:t>of Independence Assumption</a:t>
            </a:r>
          </a:p>
          <a:p>
            <a:endParaRPr lang="en-US" dirty="0"/>
          </a:p>
          <a:p>
            <a:r>
              <a:rPr lang="en-US" dirty="0" smtClean="0"/>
              <a:t>2. Zero </a:t>
            </a:r>
            <a:r>
              <a:rPr lang="en-US" dirty="0"/>
              <a:t>conditional probability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594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p:sp>
        <p:nvSpPr>
          <p:cNvPr id="3" name="内容占位符 2"/>
          <p:cNvSpPr>
            <a:spLocks noGrp="1"/>
          </p:cNvSpPr>
          <p:nvPr>
            <p:ph idx="1"/>
          </p:nvPr>
        </p:nvSpPr>
        <p:spPr/>
        <p:txBody>
          <a:bodyPr/>
          <a:lstStyle/>
          <a:p>
            <a:r>
              <a:rPr lang="en-US" dirty="0" smtClean="0"/>
              <a:t>1. Violation </a:t>
            </a:r>
            <a:r>
              <a:rPr lang="en-US" dirty="0"/>
              <a:t>of Independence Assumption</a:t>
            </a:r>
          </a:p>
          <a:p>
            <a:pPr lvl="1"/>
            <a:r>
              <a:rPr lang="en-US" dirty="0" smtClean="0"/>
              <a:t>For many real world tasks, </a:t>
            </a:r>
          </a:p>
          <a:p>
            <a:pPr lvl="1"/>
            <a:endParaRPr lang="en-US" dirty="0" smtClean="0"/>
          </a:p>
          <a:p>
            <a:pPr lvl="1"/>
            <a:r>
              <a:rPr lang="en-US" dirty="0" smtClean="0"/>
              <a:t>Nevertheless</a:t>
            </a:r>
            <a:r>
              <a:rPr lang="en-US" dirty="0"/>
              <a:t>, naïve Bayes works surprisingly well anyway!</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2083607" y="1559654"/>
                <a:ext cx="44284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𝑃</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𝑑</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𝑑</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2083607" y="1559654"/>
                <a:ext cx="4428456" cy="400110"/>
              </a:xfrm>
              <a:prstGeom prst="rect">
                <a:avLst/>
              </a:prstGeom>
              <a:blipFill>
                <a:blip r:embed="rId2"/>
                <a:stretch>
                  <a:fillRect b="-153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1391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2. Zero conditional probability Problem</a:t>
                </a:r>
              </a:p>
              <a:p>
                <a:pPr lvl="1"/>
                <a:r>
                  <a:rPr lang="en-US" dirty="0"/>
                  <a:t>Such problem exists when no example contains the attribute </a:t>
                </a:r>
                <a:r>
                  <a:rPr lang="en-US" dirty="0" smtClean="0"/>
                  <a:t>value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𝑎</m:t>
                        </m:r>
                      </m:e>
                      <m:sub>
                        <m:r>
                          <a:rPr lang="en-US" altLang="zh-CN" i="1">
                            <a:latin typeface="Cambria Math" panose="02040503050406030204" pitchFamily="18" charset="0"/>
                            <a:ea typeface="Cambria Math" panose="02040503050406030204" pitchFamily="18" charset="0"/>
                          </a:rPr>
                          <m:t>𝑗𝑘</m:t>
                        </m:r>
                      </m:sub>
                    </m:sSub>
                  </m:oMath>
                </a14:m>
                <a:endParaRPr lang="en-US" dirty="0"/>
              </a:p>
              <a:p>
                <a:endParaRPr lang="en-US" dirty="0"/>
              </a:p>
              <a:p>
                <a:pPr lvl="1"/>
                <a:r>
                  <a:rPr lang="en-US" dirty="0"/>
                  <a:t>In this circumstance</a:t>
                </a:r>
                <a:r>
                  <a:rPr lang="en-US" dirty="0" smtClean="0"/>
                  <a:t>, </a:t>
                </a:r>
                <a14:m>
                  <m:oMath xmlns:m="http://schemas.openxmlformats.org/officeDocument/2006/math">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m:t>
                            </m:r>
                          </m:e>
                          <m:sub>
                            <m:r>
                              <a:rPr lang="en-US" altLang="zh-CN" b="0" i="1" smtClean="0">
                                <a:latin typeface="Cambria Math" panose="02040503050406030204" pitchFamily="18" charset="0"/>
                                <a:ea typeface="Cambria Math" panose="02040503050406030204" pitchFamily="18" charset="0"/>
                              </a:rPr>
                              <m:t>𝑗𝑘</m:t>
                            </m:r>
                          </m:sub>
                        </m:sSub>
                      </m:e>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𝑖</m:t>
                            </m:r>
                          </m:sub>
                        </m:sSub>
                      </m:e>
                    </m:d>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b="0" i="1" smtClean="0">
                                <a:latin typeface="Cambria Math" panose="02040503050406030204" pitchFamily="18" charset="0"/>
                              </a:rPr>
                              <m:t>𝑛</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e>
                    </m:d>
                    <m:r>
                      <a:rPr lang="en-US" altLang="zh-CN" b="0" i="1" smtClean="0">
                        <a:latin typeface="Cambria Math" panose="02040503050406030204" pitchFamily="18" charset="0"/>
                      </a:rPr>
                      <m:t>=0</m:t>
                    </m:r>
                  </m:oMath>
                </a14:m>
                <a:r>
                  <a:rPr lang="en-US" dirty="0" smtClean="0"/>
                  <a:t> during </a:t>
                </a:r>
                <a:r>
                  <a:rPr lang="en-US" dirty="0"/>
                  <a:t>test </a:t>
                </a:r>
              </a:p>
              <a:p>
                <a:pPr lvl="1"/>
                <a:r>
                  <a:rPr lang="en-US" dirty="0"/>
                  <a:t>For a remedy, conditional probabilities are estimated </a:t>
                </a:r>
                <a:r>
                  <a:rPr lang="en-US" dirty="0" smtClean="0"/>
                  <a:t>with </a:t>
                </a:r>
                <a:r>
                  <a:rPr lang="en-US" altLang="en-US" b="1" dirty="0"/>
                  <a:t>Laplace smoothing</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8" name="矩形 7"/>
              <p:cNvSpPr/>
              <p:nvPr/>
            </p:nvSpPr>
            <p:spPr>
              <a:xfrm>
                <a:off x="2286903" y="1559654"/>
                <a:ext cx="4155625"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𝑗𝑘</m:t>
                          </m:r>
                        </m:sub>
                      </m:sSub>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𝑃</m:t>
                          </m:r>
                        </m:e>
                      </m:acc>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𝑗𝑘</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b="0" i="1" smtClean="0">
                          <a:latin typeface="Cambria Math" panose="02040503050406030204" pitchFamily="18" charset="0"/>
                        </a:rPr>
                        <m:t>=0</m:t>
                      </m:r>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286903" y="1559654"/>
                <a:ext cx="4155625" cy="446917"/>
              </a:xfrm>
              <a:prstGeom prst="rect">
                <a:avLst/>
              </a:prstGeom>
              <a:blipFill>
                <a:blip r:embed="rId3"/>
                <a:stretch>
                  <a:fillRect t="-5479" b="-8219"/>
                </a:stretch>
              </a:blipFill>
            </p:spPr>
            <p:txBody>
              <a:bodyPr/>
              <a:lstStyle/>
              <a:p>
                <a:r>
                  <a:rPr lang="zh-CN" altLang="en-US">
                    <a:noFill/>
                  </a:rPr>
                  <a:t> </a:t>
                </a:r>
              </a:p>
            </p:txBody>
          </p:sp>
        </mc:Fallback>
      </mc:AlternateContent>
      <p:grpSp>
        <p:nvGrpSpPr>
          <p:cNvPr id="14" name="组合 13"/>
          <p:cNvGrpSpPr/>
          <p:nvPr/>
        </p:nvGrpSpPr>
        <p:grpSpPr>
          <a:xfrm>
            <a:off x="429179" y="3814811"/>
            <a:ext cx="8229600" cy="2365272"/>
            <a:chOff x="50800" y="3042292"/>
            <a:chExt cx="8229600" cy="2365272"/>
          </a:xfrm>
        </p:grpSpPr>
        <p:sp>
          <p:nvSpPr>
            <p:cNvPr id="10" name="矩形 9"/>
            <p:cNvSpPr/>
            <p:nvPr/>
          </p:nvSpPr>
          <p:spPr>
            <a:xfrm>
              <a:off x="50800" y="3042292"/>
              <a:ext cx="8229600" cy="2365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2448675" y="3136432"/>
                  <a:ext cx="3386183" cy="564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e>
                          <m:e>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𝑐</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𝑚𝑝</m:t>
                            </m:r>
                          </m:num>
                          <m:den>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den>
                        </m:f>
                      </m:oMath>
                    </m:oMathPara>
                  </a14:m>
                  <a:endParaRPr lang="zh-CN" altLang="en-US" sz="16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448675" y="3136432"/>
                  <a:ext cx="3386183" cy="56419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804046" y="3898405"/>
                  <a:ext cx="6920844" cy="1474956"/>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𝑐</m:t>
                          </m:r>
                        </m:sub>
                      </m:sSub>
                    </m:oMath>
                  </a14:m>
                  <a:r>
                    <a:rPr lang="en-US" altLang="zh-CN" sz="2000" dirty="0" smtClean="0"/>
                    <a:t>: number of training examples for which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oMath>
                  </a14:m>
                  <a:r>
                    <a:rPr lang="en-US" altLang="zh-CN" sz="2000" dirty="0" smtClean="0"/>
                    <a:t> and </a:t>
                  </a:r>
                  <a14:m>
                    <m:oMath xmlns:m="http://schemas.openxmlformats.org/officeDocument/2006/math">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oMath>
                  </a14:m>
                  <a:endParaRPr lang="en-US" altLang="zh-CN" sz="2000" dirty="0" smtClean="0"/>
                </a:p>
                <a:p>
                  <a14:m>
                    <m:oMath xmlns:m="http://schemas.openxmlformats.org/officeDocument/2006/math">
                      <m:r>
                        <a:rPr lang="en-US" altLang="zh-CN" sz="2000" b="0" i="1" smtClean="0">
                          <a:latin typeface="Cambria Math" panose="02040503050406030204" pitchFamily="18" charset="0"/>
                        </a:rPr>
                        <m:t>𝑛</m:t>
                      </m:r>
                    </m:oMath>
                  </a14:m>
                  <a:r>
                    <a:rPr lang="en-US" altLang="zh-CN" sz="2000" dirty="0" smtClean="0"/>
                    <a:t>  : number of training examples for which </a:t>
                  </a:r>
                  <a14:m>
                    <m:oMath xmlns:m="http://schemas.openxmlformats.org/officeDocument/2006/math">
                      <m:r>
                        <a:rPr lang="en-US" altLang="zh-CN" sz="2000" i="1">
                          <a:latin typeface="Cambria Math" panose="02040503050406030204" pitchFamily="18" charset="0"/>
                        </a:rPr>
                        <m:t>𝐶</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𝑖</m:t>
                          </m:r>
                        </m:sub>
                      </m:sSub>
                    </m:oMath>
                  </a14:m>
                  <a:endParaRPr lang="en-US" altLang="zh-CN" sz="2000" dirty="0" smtClean="0"/>
                </a:p>
                <a:p>
                  <a14:m>
                    <m:oMath xmlns:m="http://schemas.openxmlformats.org/officeDocument/2006/math">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 </m:t>
                      </m:r>
                    </m:oMath>
                  </a14:m>
                  <a:r>
                    <a:rPr lang="en-US" altLang="zh-CN" sz="2000" dirty="0" smtClean="0"/>
                    <a:t> : prior estimate (usually, </a:t>
                  </a:r>
                  <a14:m>
                    <m:oMath xmlns:m="http://schemas.openxmlformats.org/officeDocument/2006/math">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f>
                        <m:fPr>
                          <m:ctrlPr>
                            <a:rPr lang="en-US" altLang="zh-CN" sz="2000" i="1" dirty="0" smtClean="0">
                              <a:latin typeface="Cambria Math" panose="02040503050406030204" pitchFamily="18" charset="0"/>
                            </a:rPr>
                          </m:ctrlPr>
                        </m:fPr>
                        <m:num>
                          <m:r>
                            <a:rPr lang="en-US" altLang="zh-CN" sz="2000" i="1" dirty="0" smtClean="0">
                              <a:latin typeface="Cambria Math" panose="02040503050406030204" pitchFamily="18" charset="0"/>
                            </a:rPr>
                            <m:t>1</m:t>
                          </m:r>
                        </m:num>
                        <m:den>
                          <m:r>
                            <a:rPr lang="en-US" altLang="zh-CN" sz="2000" b="0" i="1" dirty="0" smtClean="0">
                              <a:latin typeface="Cambria Math" panose="02040503050406030204" pitchFamily="18" charset="0"/>
                            </a:rPr>
                            <m:t>𝑡</m:t>
                          </m:r>
                        </m:den>
                      </m:f>
                    </m:oMath>
                  </a14:m>
                  <a:r>
                    <a:rPr lang="en-US" altLang="zh-CN" sz="2000" dirty="0" smtClean="0"/>
                    <a:t> for </a:t>
                  </a:r>
                  <a14:m>
                    <m:oMath xmlns:m="http://schemas.openxmlformats.org/officeDocument/2006/math">
                      <m:r>
                        <a:rPr lang="en-US" altLang="zh-CN" sz="2000" i="1" dirty="0" smtClean="0">
                          <a:latin typeface="Cambria Math" panose="02040503050406030204" pitchFamily="18" charset="0"/>
                        </a:rPr>
                        <m:t>𝑡</m:t>
                      </m:r>
                    </m:oMath>
                  </a14:m>
                  <a:r>
                    <a:rPr lang="en-US" altLang="zh-CN" sz="2000" dirty="0" smtClean="0"/>
                    <a:t> possible values of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𝑗</m:t>
                          </m:r>
                        </m:sub>
                      </m:sSub>
                    </m:oMath>
                  </a14:m>
                  <a:r>
                    <a:rPr lang="en-US" altLang="zh-CN" sz="2000" dirty="0" smtClean="0"/>
                    <a:t>)</a:t>
                  </a:r>
                </a:p>
                <a:p>
                  <a14:m>
                    <m:oMath xmlns:m="http://schemas.openxmlformats.org/officeDocument/2006/math">
                      <m:r>
                        <a:rPr lang="en-US" altLang="zh-CN" sz="2000" i="1" dirty="0" smtClean="0">
                          <a:latin typeface="Cambria Math" panose="02040503050406030204" pitchFamily="18" charset="0"/>
                        </a:rPr>
                        <m:t>𝑚</m:t>
                      </m:r>
                    </m:oMath>
                  </a14:m>
                  <a:r>
                    <a:rPr lang="en-US" altLang="zh-CN" sz="2000" dirty="0" smtClean="0"/>
                    <a:t> : weight to prior (number of “virtual” examples, </a:t>
                  </a:r>
                  <a14:m>
                    <m:oMath xmlns:m="http://schemas.openxmlformats.org/officeDocument/2006/math">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oMath>
                  </a14:m>
                  <a:r>
                    <a:rPr lang="en-US" altLang="zh-CN" sz="2000" dirty="0" smtClean="0"/>
                    <a:t>)</a:t>
                  </a:r>
                  <a:endParaRPr lang="zh-CN" altLang="en-US" sz="20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04046" y="3898405"/>
                  <a:ext cx="6920844" cy="1474956"/>
                </a:xfrm>
                <a:prstGeom prst="rect">
                  <a:avLst/>
                </a:prstGeom>
                <a:blipFill>
                  <a:blip r:embed="rId5"/>
                  <a:stretch>
                    <a:fillRect t="-1653" b="-6612"/>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484525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en-US" dirty="0"/>
          </a:p>
        </p:txBody>
      </p:sp>
      <p:sp>
        <p:nvSpPr>
          <p:cNvPr id="3" name="内容占位符 2"/>
          <p:cNvSpPr>
            <a:spLocks noGrp="1"/>
          </p:cNvSpPr>
          <p:nvPr>
            <p:ph idx="1"/>
          </p:nvPr>
        </p:nvSpPr>
        <p:spPr/>
        <p:txBody>
          <a:bodyPr>
            <a:noAutofit/>
          </a:bodyPr>
          <a:lstStyle/>
          <a:p>
            <a:r>
              <a:rPr lang="en-US" dirty="0"/>
              <a:t>Naïve Bayes is based on the independence assumption</a:t>
            </a:r>
          </a:p>
          <a:p>
            <a:pPr lvl="1"/>
            <a:r>
              <a:rPr lang="en-US" dirty="0"/>
              <a:t>Training is very easy and fast; just requiring considering each  attribute in each class separately</a:t>
            </a:r>
          </a:p>
          <a:p>
            <a:pPr lvl="1"/>
            <a:r>
              <a:rPr lang="en-US" dirty="0"/>
              <a:t>Test is straightforward; just looking up tables or calculating conditional probabilities with normal distributions </a:t>
            </a:r>
          </a:p>
          <a:p>
            <a:r>
              <a:rPr lang="en-US" dirty="0"/>
              <a:t>Naïve Bayes is  a popular generative classifier model</a:t>
            </a:r>
          </a:p>
          <a:p>
            <a:pPr lvl="1"/>
            <a:r>
              <a:rPr lang="en-US" dirty="0"/>
              <a:t>Performance of naïve Bayes is competitive to most of state-of-the-art classifiers even if in presence of violating the independence assumption</a:t>
            </a:r>
          </a:p>
          <a:p>
            <a:pPr lvl="1"/>
            <a:r>
              <a:rPr lang="en-US" dirty="0"/>
              <a:t>It has many successful applications, e.g., spam mail filtering</a:t>
            </a:r>
          </a:p>
          <a:p>
            <a:pPr lvl="1"/>
            <a:r>
              <a:rPr lang="en-US" dirty="0"/>
              <a:t>A good candidate of a base learner in ensemble learning</a:t>
            </a:r>
          </a:p>
          <a:p>
            <a:pPr lvl="1"/>
            <a:r>
              <a:rPr lang="en-US" dirty="0"/>
              <a:t>Apart from classification, naïve Bayes can do more… </a:t>
            </a:r>
          </a:p>
          <a:p>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spTree>
    <p:extLst>
      <p:ext uri="{BB962C8B-B14F-4D97-AF65-F5344CB8AC3E}">
        <p14:creationId xmlns:p14="http://schemas.microsoft.com/office/powerpoint/2010/main" val="31834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Background</a:t>
            </a:r>
            <a:endParaRPr lang="en-US" dirty="0"/>
          </a:p>
        </p:txBody>
      </p:sp>
      <p:sp>
        <p:nvSpPr>
          <p:cNvPr id="3" name="内容占位符 2"/>
          <p:cNvSpPr>
            <a:spLocks noGrp="1"/>
          </p:cNvSpPr>
          <p:nvPr>
            <p:ph idx="1"/>
          </p:nvPr>
        </p:nvSpPr>
        <p:spPr/>
        <p:txBody>
          <a:bodyPr/>
          <a:lstStyle/>
          <a:p>
            <a:r>
              <a:rPr lang="en-US" dirty="0"/>
              <a:t>There are </a:t>
            </a:r>
            <a:r>
              <a:rPr lang="en-US" dirty="0" smtClean="0"/>
              <a:t>two methods </a:t>
            </a:r>
            <a:r>
              <a:rPr lang="en-US" dirty="0"/>
              <a:t>to establish a classifier</a:t>
            </a:r>
          </a:p>
          <a:p>
            <a:pPr lvl="1"/>
            <a:r>
              <a:rPr lang="en-US" dirty="0" smtClean="0"/>
              <a:t>a) Model </a:t>
            </a:r>
            <a:r>
              <a:rPr lang="en-US" dirty="0"/>
              <a:t>a classification rule </a:t>
            </a:r>
            <a:r>
              <a:rPr lang="en-US" dirty="0" smtClean="0"/>
              <a:t>directly</a:t>
            </a:r>
          </a:p>
          <a:p>
            <a:pPr marL="200025" lvl="1" indent="184150">
              <a:buNone/>
            </a:pPr>
            <a:r>
              <a:rPr lang="en-US" dirty="0" smtClean="0"/>
              <a:t>Examples</a:t>
            </a:r>
            <a:r>
              <a:rPr lang="en-US" dirty="0"/>
              <a:t>: k-NN, decision trees, </a:t>
            </a:r>
            <a:r>
              <a:rPr lang="en-US" dirty="0" smtClean="0"/>
              <a:t>BP </a:t>
            </a:r>
            <a:r>
              <a:rPr lang="en-US" altLang="zh-CN" dirty="0" smtClean="0"/>
              <a:t>neural network</a:t>
            </a:r>
            <a:r>
              <a:rPr lang="en-US" dirty="0" smtClean="0"/>
              <a:t>, </a:t>
            </a:r>
            <a:r>
              <a:rPr lang="en-US" dirty="0"/>
              <a:t>SVM </a:t>
            </a:r>
          </a:p>
          <a:p>
            <a:pPr lvl="1"/>
            <a:r>
              <a:rPr lang="en-US" dirty="0" smtClean="0"/>
              <a:t>b) Make </a:t>
            </a:r>
            <a:r>
              <a:rPr lang="en-US" dirty="0"/>
              <a:t>a probabilistic model of data within each class</a:t>
            </a:r>
          </a:p>
          <a:p>
            <a:pPr marL="200025" lvl="1" indent="184150">
              <a:buNone/>
            </a:pPr>
            <a:r>
              <a:rPr lang="en-US" dirty="0" smtClean="0"/>
              <a:t>Examples</a:t>
            </a:r>
            <a:r>
              <a:rPr lang="en-US" dirty="0"/>
              <a:t>: naive Bayes, model based classifiers</a:t>
            </a:r>
          </a:p>
          <a:p>
            <a:r>
              <a:rPr lang="en-US" dirty="0"/>
              <a:t>a) </a:t>
            </a:r>
            <a:r>
              <a:rPr lang="en-US" dirty="0" smtClean="0"/>
              <a:t>are </a:t>
            </a:r>
            <a:r>
              <a:rPr lang="en-US" dirty="0"/>
              <a:t>examples of discriminative classification</a:t>
            </a:r>
          </a:p>
          <a:p>
            <a:r>
              <a:rPr lang="en-US" dirty="0" smtClean="0"/>
              <a:t>b) </a:t>
            </a:r>
            <a:r>
              <a:rPr lang="en-US" dirty="0"/>
              <a:t>is an example of generative classification</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7" name="图片 6"/>
          <p:cNvPicPr>
            <a:picLocks noChangeAspect="1"/>
          </p:cNvPicPr>
          <p:nvPr/>
        </p:nvPicPr>
        <p:blipFill>
          <a:blip r:embed="rId2"/>
          <a:stretch>
            <a:fillRect/>
          </a:stretch>
        </p:blipFill>
        <p:spPr>
          <a:xfrm>
            <a:off x="6381742" y="3657571"/>
            <a:ext cx="2475620" cy="2643656"/>
          </a:xfrm>
          <a:prstGeom prst="rect">
            <a:avLst/>
          </a:prstGeom>
          <a:ln>
            <a:noFill/>
          </a:ln>
          <a:effectLst>
            <a:softEdge rad="112500"/>
          </a:effectLst>
        </p:spPr>
      </p:pic>
    </p:spTree>
    <p:extLst>
      <p:ext uri="{BB962C8B-B14F-4D97-AF65-F5344CB8AC3E}">
        <p14:creationId xmlns:p14="http://schemas.microsoft.com/office/powerpoint/2010/main" val="1854098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t="1472" b="17220"/>
          <a:stretch/>
        </p:blipFill>
        <p:spPr>
          <a:xfrm>
            <a:off x="6426290" y="819150"/>
            <a:ext cx="2685714" cy="1479007"/>
          </a:xfrm>
          <a:prstGeom prst="rect">
            <a:avLst/>
          </a:prstGeom>
        </p:spPr>
      </p:pic>
      <p:sp>
        <p:nvSpPr>
          <p:cNvPr id="2" name="标题 1"/>
          <p:cNvSpPr>
            <a:spLocks noGrp="1"/>
          </p:cNvSpPr>
          <p:nvPr>
            <p:ph type="title"/>
          </p:nvPr>
        </p:nvSpPr>
        <p:spPr/>
        <p:txBody>
          <a:bodyPr/>
          <a:lstStyle/>
          <a:p>
            <a:r>
              <a:rPr lang="en-US" altLang="zh-CN" dirty="0" smtClean="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5838461" cy="5444238"/>
              </a:xfrm>
            </p:spPr>
            <p:txBody>
              <a:bodyPr/>
              <a:lstStyle/>
              <a:p>
                <a:r>
                  <a:rPr lang="en-US" altLang="zh-CN" dirty="0" smtClean="0"/>
                  <a:t>Naïve Bayes classifier: All attributes </a:t>
                </a:r>
                <a:r>
                  <a:rPr lang="en-US" altLang="zh-CN" dirty="0"/>
                  <a:t>are </a:t>
                </a:r>
                <a:r>
                  <a:rPr lang="en-US" altLang="zh-CN" dirty="0" smtClean="0"/>
                  <a:t>conditionally independent</a:t>
                </a:r>
              </a:p>
              <a:p>
                <a:r>
                  <a:rPr lang="en-US" altLang="zh-CN" dirty="0" smtClean="0"/>
                  <a:t>Semi-naïve Bayes classifier: Some </a:t>
                </a:r>
                <a:r>
                  <a:rPr lang="en-US" altLang="zh-CN" dirty="0"/>
                  <a:t>attributes </a:t>
                </a:r>
                <a:r>
                  <a:rPr lang="en-US" altLang="zh-CN" dirty="0" smtClean="0"/>
                  <a:t>have dependency</a:t>
                </a:r>
              </a:p>
              <a:p>
                <a:r>
                  <a:rPr lang="en-US" altLang="zh-CN" dirty="0" smtClean="0"/>
                  <a:t>One-dependent estimator (ODE)</a:t>
                </a:r>
              </a:p>
              <a:p>
                <a:endParaRPr lang="en-US" altLang="zh-CN" dirty="0"/>
              </a:p>
              <a:p>
                <a:endParaRPr lang="en-US" altLang="zh-CN" dirty="0" smtClean="0"/>
              </a:p>
              <a:p>
                <a:endParaRPr lang="en-US" altLang="zh-CN" dirty="0"/>
              </a:p>
              <a:p>
                <a:pPr lvl="1"/>
                <a14:m>
                  <m:oMath xmlns:m="http://schemas.openxmlformats.org/officeDocument/2006/math">
                    <m:r>
                      <a:rPr lang="en-US" altLang="zh-CN" i="1">
                        <a:latin typeface="Cambria Math" panose="02040503050406030204" pitchFamily="18" charset="0"/>
                        <a:ea typeface="Cambria Math" panose="02040503050406030204" pitchFamily="18" charset="0"/>
                      </a:rPr>
                      <m:t>𝑝</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𝑎</m:t>
                        </m:r>
                      </m:e>
                      <m:sub>
                        <m:r>
                          <a:rPr lang="en-US" altLang="zh-CN" i="1">
                            <a:latin typeface="Cambria Math" panose="02040503050406030204" pitchFamily="18" charset="0"/>
                            <a:ea typeface="Cambria Math" panose="02040503050406030204" pitchFamily="18" charset="0"/>
                          </a:rPr>
                          <m:t>𝑖</m:t>
                        </m:r>
                      </m:sub>
                    </m:sSub>
                  </m:oMath>
                </a14:m>
                <a:r>
                  <a:rPr lang="en-US" altLang="zh-CN" dirty="0" smtClean="0"/>
                  <a:t> is the parent attribute of attribute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b="0" i="1">
                            <a:latin typeface="Cambria Math" panose="02040503050406030204" pitchFamily="18" charset="0"/>
                            <a:ea typeface="Cambria Math" panose="02040503050406030204" pitchFamily="18" charset="0"/>
                          </a:rPr>
                          <m:t>𝑥</m:t>
                        </m:r>
                      </m:e>
                      <m:sub>
                        <m:r>
                          <a:rPr lang="en-US" altLang="zh-CN" i="1">
                            <a:latin typeface="Cambria Math" panose="02040503050406030204" pitchFamily="18" charset="0"/>
                            <a:ea typeface="Cambria Math" panose="02040503050406030204" pitchFamily="18" charset="0"/>
                          </a:rPr>
                          <m:t>𝑖</m:t>
                        </m:r>
                      </m:sub>
                    </m:sSub>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5838461" cy="5444238"/>
              </a:xfrm>
              <a:blipFill>
                <a:blip r:embed="rId3"/>
                <a:stretch>
                  <a:fillRect l="-1566"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657528" y="3137222"/>
                <a:ext cx="7950895"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𝒙</m:t>
                              </m:r>
                            </m:e>
                            <m:e>
                              <m:r>
                                <a:rPr lang="en-US" altLang="zh-CN" sz="2400" b="0" i="1" smtClean="0">
                                  <a:latin typeface="Cambria Math" panose="02040503050406030204" pitchFamily="18" charset="0"/>
                                </a:rPr>
                                <m:t>𝑐</m:t>
                              </m:r>
                            </m:e>
                          </m:d>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𝑐</m:t>
                              </m:r>
                            </m:e>
                          </m:d>
                        </m:num>
                        <m:den>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𝒙</m:t>
                              </m:r>
                            </m:e>
                          </m:d>
                        </m:den>
                      </m:f>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e>
                          <m:r>
                            <a:rPr lang="en-US" altLang="zh-CN" sz="2400" b="0" i="1" smtClean="0">
                              <a:latin typeface="Cambria Math" panose="02040503050406030204" pitchFamily="18" charset="0"/>
                              <a:ea typeface="Cambria Math" panose="02040503050406030204" pitchFamily="18" charset="0"/>
                            </a:rPr>
                            <m:t>𝑐</m:t>
                          </m:r>
                        </m:e>
                      </m:d>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𝑐</m:t>
                          </m:r>
                        </m:e>
                      </m:d>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r>
                        <a:rPr lang="en-US" altLang="zh-CN" sz="2400" b="0" i="1" smtClean="0">
                          <a:latin typeface="Cambria Math" panose="02040503050406030204" pitchFamily="18" charset="0"/>
                          <a:ea typeface="Cambria Math" panose="02040503050406030204" pitchFamily="18" charset="0"/>
                        </a:rPr>
                        <m:t>)</m:t>
                      </m:r>
                      <m:nary>
                        <m:naryPr>
                          <m:chr m:val="∏"/>
                          <m:ctrlPr>
                            <a:rPr lang="en-US" altLang="zh-CN" sz="2400" b="0" i="1" smtClean="0">
                              <a:latin typeface="Cambria Math" panose="02040503050406030204" pitchFamily="18" charset="0"/>
                              <a:ea typeface="Cambria Math" panose="02040503050406030204" pitchFamily="18" charset="0"/>
                            </a:rPr>
                          </m:ctrlPr>
                        </m:naryPr>
                        <m:sub>
                          <m:r>
                            <m:rPr>
                              <m:brk m:alnAt="23"/>
                            </m:rPr>
                            <a:rPr lang="en-US" altLang="zh-CN" sz="2400" b="0" i="1" smtClean="0">
                              <a:latin typeface="Cambria Math" panose="02040503050406030204" pitchFamily="18" charset="0"/>
                              <a:ea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=1</m:t>
                          </m:r>
                        </m:sub>
                        <m:sup>
                          <m:r>
                            <a:rPr lang="en-US" altLang="zh-CN" sz="2400" b="0" i="1" smtClean="0">
                              <a:latin typeface="Cambria Math" panose="02040503050406030204" pitchFamily="18" charset="0"/>
                              <a:ea typeface="Cambria Math" panose="02040503050406030204" pitchFamily="18" charset="0"/>
                            </a:rPr>
                            <m:t>𝑑</m:t>
                          </m:r>
                        </m:sup>
                        <m:e>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𝑥</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e>
                      </m:nary>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657528" y="3137222"/>
                <a:ext cx="7950895" cy="1045927"/>
              </a:xfrm>
              <a:prstGeom prst="rect">
                <a:avLst/>
              </a:prstGeom>
              <a:blipFill>
                <a:blip r:embed="rId4"/>
                <a:stretch>
                  <a:fillRect/>
                </a:stretch>
              </a:blipFill>
            </p:spPr>
            <p:txBody>
              <a:bodyPr/>
              <a:lstStyle/>
              <a:p>
                <a:r>
                  <a:rPr lang="zh-CN" altLang="en-US">
                    <a:noFill/>
                  </a:rPr>
                  <a:t> </a:t>
                </a:r>
              </a:p>
            </p:txBody>
          </p:sp>
        </mc:Fallback>
      </mc:AlternateContent>
      <p:pic>
        <p:nvPicPr>
          <p:cNvPr id="9" name="Picture 6" descr="http://img3.redocn.com/20120415/Redocn_201204150408287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400" b="6720"/>
          <a:stretch/>
        </p:blipFill>
        <p:spPr bwMode="auto">
          <a:xfrm>
            <a:off x="6815771" y="4341708"/>
            <a:ext cx="2203163" cy="20315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253670"/>
                <a:ext cx="6123363" cy="830997"/>
              </a:xfrm>
              <a:prstGeom prst="rect">
                <a:avLst/>
              </a:prstGeom>
            </p:spPr>
            <p:txBody>
              <a:bodyPr wrap="square">
                <a:spAutoFit/>
              </a:bodyPr>
              <a:lstStyle/>
              <a:p>
                <a:r>
                  <a:rPr lang="en-US" altLang="zh-CN" sz="2400" dirty="0" smtClean="0">
                    <a:solidFill>
                      <a:srgbClr val="FF0000"/>
                    </a:solidFill>
                  </a:rPr>
                  <a:t>How to determine the parent attribute</a:t>
                </a:r>
                <a:r>
                  <a:rPr lang="en-US" altLang="zh-CN" sz="2400" dirty="0" smtClean="0">
                    <a:solidFill>
                      <a:srgbClr val="FF0000"/>
                    </a:solidFill>
                    <a:ea typeface="Cambria Math" panose="02040503050406030204" pitchFamily="18" charset="0"/>
                  </a:rPr>
                  <a:t> </a:t>
                </a:r>
                <a14:m>
                  <m:oMath xmlns:m="http://schemas.openxmlformats.org/officeDocument/2006/math">
                    <m:r>
                      <a:rPr lang="en-US" altLang="zh-CN" sz="2400" i="1">
                        <a:solidFill>
                          <a:srgbClr val="FF0000"/>
                        </a:solidFill>
                        <a:latin typeface="Cambria Math" panose="02040503050406030204" pitchFamily="18" charset="0"/>
                        <a:ea typeface="Cambria Math" panose="02040503050406030204" pitchFamily="18" charset="0"/>
                      </a:rPr>
                      <m:t>𝑝</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rPr>
                          <m:t>𝑎</m:t>
                        </m:r>
                      </m:e>
                      <m:sub>
                        <m:r>
                          <a:rPr lang="en-US" altLang="zh-CN" sz="2400" i="1">
                            <a:solidFill>
                              <a:srgbClr val="FF0000"/>
                            </a:solidFill>
                            <a:latin typeface="Cambria Math" panose="02040503050406030204" pitchFamily="18" charset="0"/>
                            <a:ea typeface="Cambria Math" panose="02040503050406030204" pitchFamily="18" charset="0"/>
                          </a:rPr>
                          <m:t>𝑖</m:t>
                        </m:r>
                      </m:sub>
                    </m:sSub>
                  </m:oMath>
                </a14:m>
                <a:r>
                  <a:rPr lang="en-US" altLang="zh-CN" sz="2400" dirty="0">
                    <a:solidFill>
                      <a:srgbClr val="FF0000"/>
                    </a:solidFill>
                  </a:rPr>
                  <a:t> for each </a:t>
                </a:r>
                <a:r>
                  <a:rPr lang="en-US" altLang="zh-CN" sz="2400" dirty="0" smtClean="0">
                    <a:solidFill>
                      <a:srgbClr val="FF0000"/>
                    </a:solidFill>
                  </a:rPr>
                  <a:t>attribute </a:t>
                </a:r>
                <a14:m>
                  <m:oMath xmlns:m="http://schemas.openxmlformats.org/officeDocument/2006/math">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b="0" i="1">
                            <a:solidFill>
                              <a:srgbClr val="FF0000"/>
                            </a:solidFill>
                            <a:latin typeface="Cambria Math" panose="02040503050406030204" pitchFamily="18" charset="0"/>
                            <a:ea typeface="Cambria Math" panose="02040503050406030204" pitchFamily="18" charset="0"/>
                          </a:rPr>
                          <m:t>𝑥</m:t>
                        </m:r>
                      </m:e>
                      <m:sub>
                        <m:r>
                          <a:rPr lang="en-US" altLang="zh-CN" sz="2400" i="1">
                            <a:solidFill>
                              <a:srgbClr val="FF0000"/>
                            </a:solidFill>
                            <a:latin typeface="Cambria Math" panose="02040503050406030204" pitchFamily="18" charset="0"/>
                            <a:ea typeface="Cambria Math" panose="02040503050406030204" pitchFamily="18" charset="0"/>
                          </a:rPr>
                          <m:t>𝑖</m:t>
                        </m:r>
                      </m:sub>
                    </m:sSub>
                  </m:oMath>
                </a14:m>
                <a:r>
                  <a:rPr lang="en-US" altLang="zh-CN" sz="2400" dirty="0">
                    <a:solidFill>
                      <a:srgbClr val="FF0000"/>
                    </a:solidFill>
                  </a:rPr>
                  <a:t>?</a:t>
                </a:r>
              </a:p>
            </p:txBody>
          </p:sp>
        </mc:Choice>
        <mc:Fallback xmlns="">
          <p:sp>
            <p:nvSpPr>
              <p:cNvPr id="10" name="矩形 9"/>
              <p:cNvSpPr>
                <a:spLocks noRot="1" noChangeAspect="1" noMove="1" noResize="1" noEditPoints="1" noAdjustHandles="1" noChangeArrowheads="1" noChangeShapeType="1" noTextEdit="1"/>
              </p:cNvSpPr>
              <p:nvPr/>
            </p:nvSpPr>
            <p:spPr>
              <a:xfrm>
                <a:off x="587829" y="5253670"/>
                <a:ext cx="6123363" cy="830997"/>
              </a:xfrm>
              <a:prstGeom prst="rect">
                <a:avLst/>
              </a:prstGeom>
              <a:blipFill>
                <a:blip r:embed="rId6"/>
                <a:stretch>
                  <a:fillRect l="-1493" t="-5882" b="-16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7584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srcRect l="4499" r="11636"/>
          <a:stretch/>
        </p:blipFill>
        <p:spPr>
          <a:xfrm>
            <a:off x="5950857" y="4191265"/>
            <a:ext cx="3193143" cy="2067633"/>
          </a:xfrm>
          <a:prstGeom prst="rect">
            <a:avLst/>
          </a:prstGeom>
        </p:spPr>
      </p:pic>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smtClean="0"/>
                  <a:t>A SPODE requires all attributes to depend on the same attribute, namely the </a:t>
                </a:r>
                <a:r>
                  <a:rPr lang="en-US" altLang="zh-CN" dirty="0" err="1" smtClean="0"/>
                  <a:t>superparent</a:t>
                </a:r>
                <a:r>
                  <a:rPr lang="en-US" altLang="zh-CN" dirty="0"/>
                  <a:t>, in addition to the </a:t>
                </a:r>
                <a:r>
                  <a:rPr lang="en-US" altLang="zh-CN" dirty="0" smtClean="0"/>
                  <a:t>class</a:t>
                </a:r>
              </a:p>
              <a:p>
                <a:r>
                  <a:rPr lang="en-US" altLang="zh-CN" dirty="0"/>
                  <a:t>A SPODE with </a:t>
                </a:r>
                <a:r>
                  <a:rPr lang="en-US" altLang="zh-CN" dirty="0" err="1"/>
                  <a:t>superparent</a:t>
                </a:r>
                <a:r>
                  <a:rPr lang="en-US" altLang="zh-CN" dirty="0"/>
                  <a:t> </a:t>
                </a:r>
                <a14:m>
                  <m:oMath xmlns:m="http://schemas.openxmlformats.org/officeDocument/2006/math">
                    <m:r>
                      <a:rPr lang="en-US" altLang="zh-CN" b="0" i="1" dirty="0" smtClean="0">
                        <a:latin typeface="Cambria Math" panose="02040503050406030204" pitchFamily="18" charset="0"/>
                      </a:rPr>
                      <m:t>𝑝𝑎</m:t>
                    </m:r>
                  </m:oMath>
                </a14:m>
                <a:r>
                  <a:rPr lang="en-US" altLang="zh-CN" dirty="0"/>
                  <a:t> will estimate the probability of each class label </a:t>
                </a:r>
                <a14:m>
                  <m:oMath xmlns:m="http://schemas.openxmlformats.org/officeDocument/2006/math">
                    <m:r>
                      <a:rPr lang="en-US" altLang="zh-CN" i="1" dirty="0" smtClean="0">
                        <a:latin typeface="Cambria Math" panose="02040503050406030204" pitchFamily="18" charset="0"/>
                      </a:rPr>
                      <m:t>𝑐</m:t>
                    </m:r>
                  </m:oMath>
                </a14:m>
                <a:r>
                  <a:rPr lang="en-US" altLang="zh-CN" dirty="0"/>
                  <a:t> given an instance </a:t>
                </a:r>
                <a14:m>
                  <m:oMath xmlns:m="http://schemas.openxmlformats.org/officeDocument/2006/math">
                    <m:r>
                      <a:rPr lang="en-US" altLang="zh-CN" b="1" i="1" dirty="0" smtClean="0">
                        <a:latin typeface="Cambria Math" panose="02040503050406030204" pitchFamily="18" charset="0"/>
                      </a:rPr>
                      <m:t>𝒙</m:t>
                    </m:r>
                  </m:oMath>
                </a14:m>
                <a:r>
                  <a:rPr lang="en-US" altLang="zh-CN" dirty="0"/>
                  <a:t> as follows. Denote the value </a:t>
                </a:r>
                <a:r>
                  <a:rPr lang="en-US" altLang="zh-CN" dirty="0" smtClean="0"/>
                  <a:t>of </a:t>
                </a:r>
                <a14:m>
                  <m:oMath xmlns:m="http://schemas.openxmlformats.org/officeDocument/2006/math">
                    <m:r>
                      <a:rPr lang="en-US" altLang="zh-CN" i="1" dirty="0">
                        <a:latin typeface="Cambria Math" panose="02040503050406030204" pitchFamily="18" charset="0"/>
                      </a:rPr>
                      <m:t>𝑝𝑎</m:t>
                    </m:r>
                  </m:oMath>
                </a14:m>
                <a:r>
                  <a:rPr lang="en-US" altLang="zh-CN" dirty="0" smtClean="0"/>
                  <a:t> in </a:t>
                </a:r>
                <a14:m>
                  <m:oMath xmlns:m="http://schemas.openxmlformats.org/officeDocument/2006/math">
                    <m:r>
                      <a:rPr lang="en-US" altLang="zh-CN" b="1" i="1" dirty="0" smtClean="0">
                        <a:latin typeface="Cambria Math" panose="02040503050406030204" pitchFamily="18" charset="0"/>
                      </a:rPr>
                      <m:t>𝒙</m:t>
                    </m:r>
                  </m:oMath>
                </a14:m>
                <a:r>
                  <a:rPr lang="en-US" altLang="zh-CN" dirty="0"/>
                  <a:t> by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𝑝</m:t>
                        </m:r>
                        <m:r>
                          <a:rPr lang="en-US" altLang="zh-CN" b="0" i="1" dirty="0" smtClean="0">
                            <a:latin typeface="Cambria Math" panose="02040503050406030204" pitchFamily="18" charset="0"/>
                          </a:rPr>
                          <m:t>𝑎</m:t>
                        </m:r>
                      </m:sub>
                    </m:sSub>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88" t="-1456" r="-12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10" name="文本框 9"/>
              <p:cNvSpPr txBox="1"/>
              <p:nvPr/>
            </p:nvSpPr>
            <p:spPr>
              <a:xfrm>
                <a:off x="256743" y="2987566"/>
                <a:ext cx="7398051" cy="16700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r>
                            <a:rPr lang="en-US" altLang="zh-CN" sz="240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en-US" altLang="zh-CN" sz="240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𝑝𝑎</m:t>
                                  </m:r>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𝑚</m:t>
                              </m:r>
                            </m:sup>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e>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𝑝𝑎</m:t>
                                      </m:r>
                                    </m:sub>
                                  </m:sSub>
                                </m:e>
                              </m:d>
                            </m:e>
                          </m:nary>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zh-CN" altLang="en-US" sz="24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256743" y="2987566"/>
                <a:ext cx="7398051" cy="1670073"/>
              </a:xfrm>
              <a:prstGeom prst="rect">
                <a:avLst/>
              </a:prstGeom>
              <a:blipFill>
                <a:blip r:embed="rId4"/>
                <a:stretch>
                  <a:fillRect/>
                </a:stretch>
              </a:blipFill>
            </p:spPr>
            <p:txBody>
              <a:bodyPr/>
              <a:lstStyle/>
              <a:p>
                <a:r>
                  <a:rPr lang="zh-CN" altLang="en-US">
                    <a:noFill/>
                  </a:rPr>
                  <a:t> </a:t>
                </a:r>
              </a:p>
            </p:txBody>
          </p:sp>
        </mc:Fallback>
      </mc:AlternateContent>
      <p:sp>
        <p:nvSpPr>
          <p:cNvPr id="11" name="矩形 10"/>
          <p:cNvSpPr/>
          <p:nvPr/>
        </p:nvSpPr>
        <p:spPr>
          <a:xfrm>
            <a:off x="587829" y="5058569"/>
            <a:ext cx="4572000" cy="1200329"/>
          </a:xfrm>
          <a:prstGeom prst="rect">
            <a:avLst/>
          </a:prstGeom>
        </p:spPr>
        <p:txBody>
          <a:bodyPr>
            <a:spAutoFit/>
          </a:bodyPr>
          <a:lstStyle/>
          <a:p>
            <a:r>
              <a:rPr lang="en-US" altLang="zh-CN" dirty="0"/>
              <a:t>For a SPODE, the class is the root and has no parents. The </a:t>
            </a:r>
            <a:r>
              <a:rPr lang="en-US" altLang="zh-CN" dirty="0" err="1"/>
              <a:t>superparent</a:t>
            </a:r>
            <a:r>
              <a:rPr lang="en-US" altLang="zh-CN" dirty="0"/>
              <a:t> has a single parent: the class. Other attributes have two parents: the class and the </a:t>
            </a:r>
            <a:r>
              <a:rPr lang="en-US" altLang="zh-CN" dirty="0" err="1"/>
              <a:t>superparent</a:t>
            </a:r>
            <a:r>
              <a:rPr lang="en-US" altLang="zh-CN" dirty="0"/>
              <a:t>.</a:t>
            </a:r>
            <a:endParaRPr lang="zh-CN" altLang="en-US" dirty="0"/>
          </a:p>
        </p:txBody>
      </p:sp>
    </p:spTree>
    <p:extLst>
      <p:ext uri="{BB962C8B-B14F-4D97-AF65-F5344CB8AC3E}">
        <p14:creationId xmlns:p14="http://schemas.microsoft.com/office/powerpoint/2010/main" val="1518399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Do cross-validation to determine the </a:t>
                </a:r>
                <a:r>
                  <a:rPr lang="en-US" altLang="zh-CN" dirty="0" err="1" smtClean="0"/>
                  <a:t>superparent</a:t>
                </a:r>
                <a:r>
                  <a:rPr lang="en-US" altLang="zh-CN" dirty="0" smtClean="0"/>
                  <a:t> </a:t>
                </a:r>
                <a:r>
                  <a:rPr lang="en-US" altLang="zh-CN" dirty="0"/>
                  <a:t>attribute</a:t>
                </a:r>
              </a:p>
              <a:p>
                <a:r>
                  <a:rPr lang="en-US" altLang="zh-CN" dirty="0"/>
                  <a:t>Cross Validation</a:t>
                </a:r>
              </a:p>
              <a:p>
                <a:r>
                  <a:rPr lang="en-US" altLang="zh-CN" dirty="0"/>
                  <a:t>1. Split data into “training” set and “validation” set</a:t>
                </a:r>
              </a:p>
              <a:p>
                <a:r>
                  <a:rPr lang="en-US" altLang="zh-CN" dirty="0"/>
                  <a:t>2. For a range of priors,</a:t>
                </a:r>
              </a:p>
              <a:p>
                <a:pPr lvl="1"/>
                <a:r>
                  <a:rPr lang="en-US" altLang="zh-CN" dirty="0"/>
                  <a:t>Train: compute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on training set</a:t>
                </a:r>
              </a:p>
              <a:p>
                <a:pPr lvl="1"/>
                <a:r>
                  <a:rPr lang="en-US" altLang="zh-CN" dirty="0"/>
                  <a:t>Cross-validate: evaluate performance on validation set by evaluating the likelihood of the validation data under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just found</a:t>
                </a:r>
              </a:p>
              <a:p>
                <a:r>
                  <a:rPr lang="en-US" altLang="zh-CN" dirty="0"/>
                  <a:t>3. Choose prior with highest validation score</a:t>
                </a:r>
              </a:p>
              <a:p>
                <a:pPr lvl="1"/>
                <a:r>
                  <a:rPr lang="en-US" altLang="zh-CN" dirty="0"/>
                  <a:t>For this prior, compute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on (</a:t>
                </a:r>
                <a:r>
                  <a:rPr lang="en-US" altLang="zh-CN" dirty="0" err="1"/>
                  <a:t>training+validation</a:t>
                </a:r>
                <a:r>
                  <a:rPr lang="en-US" altLang="zh-CN" dirty="0"/>
                  <a:t>) set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spTree>
    <p:extLst>
      <p:ext uri="{BB962C8B-B14F-4D97-AF65-F5344CB8AC3E}">
        <p14:creationId xmlns:p14="http://schemas.microsoft.com/office/powerpoint/2010/main" val="1706137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An ensemble of </a:t>
                </a:r>
                <a14:m>
                  <m:oMath xmlns:m="http://schemas.openxmlformats.org/officeDocument/2006/math">
                    <m:r>
                      <a:rPr lang="en-US" altLang="zh-CN" i="1" dirty="0" smtClean="0">
                        <a:latin typeface="Cambria Math" panose="02040503050406030204" pitchFamily="18" charset="0"/>
                      </a:rPr>
                      <m:t>𝑘</m:t>
                    </m:r>
                  </m:oMath>
                </a14:m>
                <a:r>
                  <a:rPr lang="en-US" altLang="zh-CN" dirty="0"/>
                  <a:t> SPODEs corresponding to the </a:t>
                </a:r>
                <a:r>
                  <a:rPr lang="en-US" altLang="zh-CN" dirty="0" err="1"/>
                  <a:t>superparents</a:t>
                </a: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r>
                              <a:rPr lang="en-US" altLang="zh-CN" b="0" i="1" dirty="0" smtClean="0">
                                <a:latin typeface="Cambria Math" panose="02040503050406030204" pitchFamily="18" charset="0"/>
                              </a:rPr>
                              <m:t>𝑎</m:t>
                            </m:r>
                          </m:e>
                          <m:sub>
                            <m:r>
                              <a:rPr lang="en-US" altLang="zh-CN" i="1" dirty="0" smtClean="0">
                                <a:latin typeface="Cambria Math" panose="02040503050406030204" pitchFamily="18" charset="0"/>
                              </a:rPr>
                              <m:t>1</m:t>
                            </m:r>
                          </m:sub>
                        </m:sSub>
                      </m:sub>
                    </m:sSub>
                    <m:r>
                      <a:rPr lang="en-US" altLang="zh-CN" b="0" i="0"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𝑝</m:t>
                            </m:r>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𝑘</m:t>
                            </m:r>
                          </m:sub>
                        </m:sSub>
                      </m:sub>
                    </m:sSub>
                  </m:oMath>
                </a14:m>
                <a:r>
                  <a:rPr lang="en-US" altLang="zh-CN" dirty="0"/>
                  <a:t> estimate the class probability by averaging their results as follows. </a:t>
                </a:r>
                <a:endParaRPr lang="en-US" altLang="zh-CN" dirty="0" smtClean="0"/>
              </a:p>
              <a:p>
                <a:endParaRPr lang="en-US" altLang="zh-CN" dirty="0"/>
              </a:p>
              <a:p>
                <a:endParaRPr lang="en-US" altLang="zh-CN" dirty="0" smtClean="0"/>
              </a:p>
              <a:p>
                <a:endParaRPr lang="en-US" altLang="zh-CN" dirty="0"/>
              </a:p>
              <a:p>
                <a:r>
                  <a:rPr lang="en-US" altLang="zh-CN" dirty="0"/>
                  <a:t>Average One-Dependent Estimator (AODE) performs classification by aggregating the predictions of multiple ODE.</a:t>
                </a:r>
              </a:p>
              <a:p>
                <a:r>
                  <a:rPr lang="en-US" altLang="zh-CN" dirty="0"/>
                  <a:t>AODE uses an ensemble of all SPODEs except for those who have less than 30 training instances.</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344574" y="2168332"/>
                <a:ext cx="6050887" cy="851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𝑘</m:t>
                              </m:r>
                            </m:sup>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𝑗</m:t>
                                      </m:r>
                                      <m:r>
                                        <a:rPr lang="en-US" altLang="zh-CN" sz="2400" i="1">
                                          <a:latin typeface="Cambria Math" panose="02040503050406030204" pitchFamily="18" charset="0"/>
                                        </a:rPr>
                                        <m:t>=1</m:t>
                                      </m:r>
                                    </m:sub>
                                    <m:sup>
                                      <m:r>
                                        <a:rPr lang="en-US" altLang="zh-CN" sz="2400" b="0" i="1" smtClean="0">
                                          <a:latin typeface="Cambria Math" panose="02040503050406030204" pitchFamily="18" charset="0"/>
                                        </a:rPr>
                                        <m:t>𝑑</m:t>
                                      </m:r>
                                    </m:sup>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𝑗</m:t>
                                              </m:r>
                                            </m:sub>
                                          </m:sSub>
                                        </m:e>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sub>
                                          </m:sSub>
                                        </m:e>
                                      </m:d>
                                    </m:e>
                                  </m:nary>
                                </m:e>
                              </m:d>
                            </m:e>
                          </m:nary>
                        </m:num>
                        <m:den>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344574" y="2168332"/>
                <a:ext cx="6050887" cy="851515"/>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0140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graphicFrame>
        <p:nvGraphicFramePr>
          <p:cNvPr id="10" name="内容占位符 6"/>
          <p:cNvGraphicFramePr>
            <a:graphicFrameLocks/>
          </p:cNvGraphicFramePr>
          <p:nvPr>
            <p:extLst>
              <p:ext uri="{D42A27DB-BD31-4B8C-83A1-F6EECF244321}">
                <p14:modId xmlns:p14="http://schemas.microsoft.com/office/powerpoint/2010/main" val="1419246876"/>
              </p:ext>
            </p:extLst>
          </p:nvPr>
        </p:nvGraphicFramePr>
        <p:xfrm>
          <a:off x="2565752" y="856989"/>
          <a:ext cx="6336000" cy="551688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857049822"/>
                    </a:ext>
                  </a:extLst>
                </a:gridCol>
                <a:gridCol w="792000">
                  <a:extLst>
                    <a:ext uri="{9D8B030D-6E8A-4147-A177-3AD203B41FA5}">
                      <a16:colId xmlns:a16="http://schemas.microsoft.com/office/drawing/2014/main" val="2299056237"/>
                    </a:ext>
                  </a:extLst>
                </a:gridCol>
                <a:gridCol w="792000">
                  <a:extLst>
                    <a:ext uri="{9D8B030D-6E8A-4147-A177-3AD203B41FA5}">
                      <a16:colId xmlns:a16="http://schemas.microsoft.com/office/drawing/2014/main" val="1447130565"/>
                    </a:ext>
                  </a:extLst>
                </a:gridCol>
                <a:gridCol w="792000">
                  <a:extLst>
                    <a:ext uri="{9D8B030D-6E8A-4147-A177-3AD203B41FA5}">
                      <a16:colId xmlns:a16="http://schemas.microsoft.com/office/drawing/2014/main" val="1690768652"/>
                    </a:ext>
                  </a:extLst>
                </a:gridCol>
                <a:gridCol w="792000">
                  <a:extLst>
                    <a:ext uri="{9D8B030D-6E8A-4147-A177-3AD203B41FA5}">
                      <a16:colId xmlns:a16="http://schemas.microsoft.com/office/drawing/2014/main" val="671348761"/>
                    </a:ext>
                  </a:extLst>
                </a:gridCol>
                <a:gridCol w="792000">
                  <a:extLst>
                    <a:ext uri="{9D8B030D-6E8A-4147-A177-3AD203B41FA5}">
                      <a16:colId xmlns:a16="http://schemas.microsoft.com/office/drawing/2014/main" val="191283304"/>
                    </a:ext>
                  </a:extLst>
                </a:gridCol>
                <a:gridCol w="792000">
                  <a:extLst>
                    <a:ext uri="{9D8B030D-6E8A-4147-A177-3AD203B41FA5}">
                      <a16:colId xmlns:a16="http://schemas.microsoft.com/office/drawing/2014/main" val="4010855759"/>
                    </a:ext>
                  </a:extLst>
                </a:gridCol>
                <a:gridCol w="792000">
                  <a:extLst>
                    <a:ext uri="{9D8B030D-6E8A-4147-A177-3AD203B41FA5}">
                      <a16:colId xmlns:a16="http://schemas.microsoft.com/office/drawing/2014/main" val="4036529471"/>
                    </a:ext>
                  </a:extLst>
                </a:gridCol>
              </a:tblGrid>
              <a:tr h="0">
                <a:tc>
                  <a:txBody>
                    <a:bodyPr/>
                    <a:lstStyle/>
                    <a:p>
                      <a:pPr algn="ctr"/>
                      <a:r>
                        <a:rPr lang="zh-CN" altLang="en-US" sz="1600" dirty="0" smtClean="0"/>
                        <a:t>编号</a:t>
                      </a:r>
                      <a:endParaRPr lang="zh-CN" altLang="en-US" sz="1600" dirty="0"/>
                    </a:p>
                  </a:txBody>
                  <a:tcPr anchor="ctr"/>
                </a:tc>
                <a:tc>
                  <a:txBody>
                    <a:bodyPr/>
                    <a:lstStyle/>
                    <a:p>
                      <a:pPr algn="ctr"/>
                      <a:r>
                        <a:rPr lang="zh-CN" altLang="en-US" sz="1600" dirty="0" smtClean="0"/>
                        <a:t>色泽</a:t>
                      </a:r>
                      <a:endParaRPr lang="zh-CN" altLang="en-US" sz="1600" dirty="0"/>
                    </a:p>
                  </a:txBody>
                  <a:tcPr anchor="ctr"/>
                </a:tc>
                <a:tc>
                  <a:txBody>
                    <a:bodyPr/>
                    <a:lstStyle/>
                    <a:p>
                      <a:pPr algn="ctr"/>
                      <a:r>
                        <a:rPr lang="zh-CN" altLang="en-US" sz="1600" dirty="0" smtClean="0"/>
                        <a:t>根蒂</a:t>
                      </a:r>
                      <a:endParaRPr lang="zh-CN" altLang="en-US" sz="1600" dirty="0"/>
                    </a:p>
                  </a:txBody>
                  <a:tcPr anchor="ctr"/>
                </a:tc>
                <a:tc>
                  <a:txBody>
                    <a:bodyPr/>
                    <a:lstStyle/>
                    <a:p>
                      <a:pPr algn="ctr"/>
                      <a:r>
                        <a:rPr lang="zh-CN" altLang="en-US" sz="1600" dirty="0" smtClean="0"/>
                        <a:t>敲声</a:t>
                      </a:r>
                      <a:endParaRPr lang="zh-CN" altLang="en-US" sz="1600" dirty="0"/>
                    </a:p>
                  </a:txBody>
                  <a:tcPr anchor="ctr"/>
                </a:tc>
                <a:tc>
                  <a:txBody>
                    <a:bodyPr/>
                    <a:lstStyle/>
                    <a:p>
                      <a:pPr algn="ctr"/>
                      <a:r>
                        <a:rPr lang="zh-CN" altLang="en-US" sz="1600" dirty="0" smtClean="0"/>
                        <a:t>纹理</a:t>
                      </a:r>
                      <a:endParaRPr lang="zh-CN" altLang="en-US" sz="1600" dirty="0"/>
                    </a:p>
                  </a:txBody>
                  <a:tcPr anchor="ctr"/>
                </a:tc>
                <a:tc>
                  <a:txBody>
                    <a:bodyPr/>
                    <a:lstStyle/>
                    <a:p>
                      <a:pPr algn="ctr"/>
                      <a:r>
                        <a:rPr lang="zh-CN" altLang="en-US" sz="1600" dirty="0" smtClean="0"/>
                        <a:t>脐部</a:t>
                      </a:r>
                      <a:endParaRPr lang="zh-CN" altLang="en-US" sz="1600" dirty="0"/>
                    </a:p>
                  </a:txBody>
                  <a:tcPr anchor="ctr"/>
                </a:tc>
                <a:tc>
                  <a:txBody>
                    <a:bodyPr/>
                    <a:lstStyle/>
                    <a:p>
                      <a:pPr algn="ctr"/>
                      <a:r>
                        <a:rPr lang="zh-CN" altLang="en-US" sz="1600" dirty="0" smtClean="0"/>
                        <a:t>触感</a:t>
                      </a:r>
                      <a:endParaRPr lang="zh-CN" altLang="en-US" sz="1600" dirty="0"/>
                    </a:p>
                  </a:txBody>
                  <a:tcPr anchor="ctr"/>
                </a:tc>
                <a:tc>
                  <a:txBody>
                    <a:bodyPr/>
                    <a:lstStyle/>
                    <a:p>
                      <a:pPr algn="ctr"/>
                      <a:r>
                        <a:rPr lang="zh-CN" altLang="en-US" sz="1600" dirty="0" smtClean="0"/>
                        <a:t>好瓜</a:t>
                      </a:r>
                      <a:endParaRPr lang="zh-CN" altLang="en-US" sz="1600" dirty="0"/>
                    </a:p>
                  </a:txBody>
                  <a:tcPr anchor="ctr"/>
                </a:tc>
                <a:extLst>
                  <a:ext uri="{0D108BD9-81ED-4DB2-BD59-A6C34878D82A}">
                    <a16:rowId xmlns:a16="http://schemas.microsoft.com/office/drawing/2014/main" val="3967150278"/>
                  </a:ext>
                </a:extLst>
              </a:tr>
              <a:tr h="288000">
                <a:tc>
                  <a:txBody>
                    <a:bodyPr/>
                    <a:lstStyle/>
                    <a:p>
                      <a:pPr algn="ctr"/>
                      <a:r>
                        <a:rPr lang="en-US" altLang="zh-CN" sz="1400" dirty="0" smtClean="0">
                          <a:solidFill>
                            <a:schemeClr val="tx1">
                              <a:lumMod val="85000"/>
                              <a:lumOff val="15000"/>
                            </a:schemeClr>
                          </a:solidFill>
                        </a:rPr>
                        <a:t>1</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是</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2292826428"/>
                  </a:ext>
                </a:extLst>
              </a:tr>
              <a:tr h="288000">
                <a:tc>
                  <a:txBody>
                    <a:bodyPr/>
                    <a:lstStyle/>
                    <a:p>
                      <a:pPr algn="ctr"/>
                      <a:r>
                        <a:rPr lang="en-US" altLang="zh-CN" sz="1400" dirty="0" smtClean="0">
                          <a:solidFill>
                            <a:schemeClr val="tx1">
                              <a:lumMod val="85000"/>
                              <a:lumOff val="15000"/>
                            </a:schemeClr>
                          </a:solidFill>
                          <a:latin typeface="Times New Roman" panose="02020603050405020304" pitchFamily="18" charset="0"/>
                          <a:cs typeface="Times New Roman" panose="02020603050405020304" pitchFamily="18" charset="0"/>
                        </a:rPr>
                        <a:t>2</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乌黑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沉闷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是</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69074232"/>
                  </a:ext>
                </a:extLst>
              </a:tr>
              <a:tr h="288000">
                <a:tc>
                  <a:txBody>
                    <a:bodyPr/>
                    <a:lstStyle/>
                    <a:p>
                      <a:pPr algn="ctr"/>
                      <a:r>
                        <a:rPr lang="en-US" altLang="zh-CN" sz="1400" b="0" dirty="0" smtClean="0">
                          <a:solidFill>
                            <a:schemeClr val="tx1">
                              <a:lumMod val="85000"/>
                              <a:lumOff val="15000"/>
                            </a:schemeClr>
                          </a:solidFill>
                        </a:rPr>
                        <a:t>3</a:t>
                      </a:r>
                      <a:endParaRPr lang="zh-CN" altLang="en-US" sz="1400" b="0" dirty="0">
                        <a:solidFill>
                          <a:schemeClr val="tx1">
                            <a:lumMod val="85000"/>
                            <a:lumOff val="1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乌黑</a:t>
                      </a: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是</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698807388"/>
                  </a:ext>
                </a:extLst>
              </a:tr>
              <a:tr h="288000">
                <a:tc>
                  <a:txBody>
                    <a:bodyPr/>
                    <a:lstStyle/>
                    <a:p>
                      <a:pPr algn="ctr"/>
                      <a:r>
                        <a:rPr lang="en-US" altLang="zh-CN" sz="1400" dirty="0" smtClean="0">
                          <a:solidFill>
                            <a:schemeClr val="tx1">
                              <a:lumMod val="85000"/>
                              <a:lumOff val="15000"/>
                            </a:schemeClr>
                          </a:solidFill>
                        </a:rPr>
                        <a:t>4</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沉闷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是</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587381805"/>
                  </a:ext>
                </a:extLst>
              </a:tr>
              <a:tr h="288000">
                <a:tc>
                  <a:txBody>
                    <a:bodyPr/>
                    <a:lstStyle/>
                    <a:p>
                      <a:pPr algn="ctr"/>
                      <a:r>
                        <a:rPr lang="en-US" altLang="zh-CN" sz="1400" dirty="0" smtClean="0">
                          <a:solidFill>
                            <a:schemeClr val="tx1">
                              <a:lumMod val="85000"/>
                              <a:lumOff val="15000"/>
                            </a:schemeClr>
                          </a:solidFill>
                          <a:latin typeface="Times New Roman" panose="02020603050405020304" pitchFamily="18" charset="0"/>
                          <a:cs typeface="Times New Roman" panose="02020603050405020304" pitchFamily="18" charset="0"/>
                        </a:rPr>
                        <a:t>5</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浅白</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是</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10478777"/>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6</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rPr>
                        <a:t>青绿</a:t>
                      </a:r>
                    </a:p>
                  </a:txBody>
                  <a:tcPr anchor="ctr"/>
                </a:tc>
                <a:tc>
                  <a:txBody>
                    <a:bodyPr/>
                    <a:lstStyle/>
                    <a:p>
                      <a:pPr algn="ctr"/>
                      <a:r>
                        <a:rPr lang="zh-CN" altLang="en-US" sz="1400" dirty="0" smtClean="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软粘</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是</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1264739540"/>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7</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乌黑</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软粘</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是</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4162127193"/>
                  </a:ext>
                </a:extLst>
              </a:tr>
              <a:tr h="288000">
                <a:tc>
                  <a:txBody>
                    <a:bodyPr/>
                    <a:lstStyle/>
                    <a:p>
                      <a:pPr algn="ctr"/>
                      <a:r>
                        <a:rPr lang="en-US" altLang="zh-CN" sz="1400" b="0" dirty="0" smtClean="0">
                          <a:solidFill>
                            <a:schemeClr val="tx1">
                              <a:lumMod val="85000"/>
                              <a:lumOff val="15000"/>
                            </a:schemeClr>
                          </a:solidFill>
                        </a:rPr>
                        <a:t>8</a:t>
                      </a:r>
                      <a:endParaRPr lang="zh-CN" altLang="en-US" sz="1400" b="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乌黑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是</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3879449480"/>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9</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rPr>
                        <a:t>乌黑</a:t>
                      </a:r>
                    </a:p>
                  </a:txBody>
                  <a:tcPr anchor="ctr"/>
                </a:tc>
                <a:tc>
                  <a:txBody>
                    <a:bodyPr/>
                    <a:lstStyle/>
                    <a:p>
                      <a:pPr algn="ctr"/>
                      <a:r>
                        <a:rPr lang="zh-CN" altLang="en-US" sz="1400" dirty="0" smtClean="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沉闷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rPr>
                        <a:t>稍糊</a:t>
                      </a:r>
                      <a:endParaRPr lang="zh-CN" altLang="en-US" sz="1400" dirty="0" smtClean="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1325565135"/>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10</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硬挺</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清脆</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平坦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软粘</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1945427607"/>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11</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浅白</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硬挺</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清脆</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lumMod val="85000"/>
                              <a:lumOff val="15000"/>
                            </a:schemeClr>
                          </a:solidFill>
                          <a:latin typeface="+mn-lt"/>
                          <a:ea typeface="+mn-ea"/>
                          <a:cs typeface="+mn-cs"/>
                        </a:rPr>
                        <a:t>模糊</a:t>
                      </a:r>
                      <a:endParaRPr lang="zh-CN" altLang="en-US" sz="1400" b="0" kern="1200" dirty="0" smtClean="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平坦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1410112147"/>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12</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浅白</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蜷缩</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平坦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软粘</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3439298794"/>
                  </a:ext>
                </a:extLst>
              </a:tr>
              <a:tr h="288000">
                <a:tc>
                  <a:txBody>
                    <a:bodyPr/>
                    <a:lstStyle/>
                    <a:p>
                      <a:pPr algn="ctr"/>
                      <a:r>
                        <a:rPr lang="en-US" altLang="zh-CN" sz="1400" b="0" dirty="0" smtClean="0">
                          <a:solidFill>
                            <a:schemeClr val="tx1">
                              <a:lumMod val="85000"/>
                              <a:lumOff val="15000"/>
                            </a:schemeClr>
                          </a:solidFill>
                        </a:rPr>
                        <a:t>13</a:t>
                      </a:r>
                      <a:endParaRPr lang="zh-CN" altLang="en-US" sz="1400" b="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否</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905503723"/>
                  </a:ext>
                </a:extLst>
              </a:tr>
              <a:tr h="288000">
                <a:tc>
                  <a:txBody>
                    <a:bodyPr/>
                    <a:lstStyle/>
                    <a:p>
                      <a:pPr algn="ctr"/>
                      <a:r>
                        <a:rPr lang="en-US" altLang="zh-CN" sz="1400" b="0" dirty="0" smtClean="0">
                          <a:solidFill>
                            <a:schemeClr val="tx1">
                              <a:lumMod val="85000"/>
                              <a:lumOff val="15000"/>
                            </a:schemeClr>
                          </a:solidFill>
                        </a:rPr>
                        <a:t>14</a:t>
                      </a:r>
                      <a:endParaRPr lang="zh-CN" altLang="en-US" sz="1400" b="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浅白</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沉闷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稍糊</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否</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71188032"/>
                  </a:ext>
                </a:extLst>
              </a:tr>
              <a:tr h="288000">
                <a:tc>
                  <a:txBody>
                    <a:bodyPr/>
                    <a:lstStyle/>
                    <a:p>
                      <a:pPr algn="ctr"/>
                      <a:r>
                        <a:rPr lang="en-US" altLang="zh-CN" sz="1400" b="0" dirty="0" smtClean="0">
                          <a:solidFill>
                            <a:schemeClr val="tx1">
                              <a:lumMod val="85000"/>
                              <a:lumOff val="15000"/>
                            </a:schemeClr>
                          </a:solidFill>
                        </a:rPr>
                        <a:t>15</a:t>
                      </a:r>
                      <a:endParaRPr lang="zh-CN" altLang="en-US" sz="1400" b="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乌黑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软粘</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否</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4091896805"/>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16</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浅白</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平坦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2795255387"/>
                  </a:ext>
                </a:extLst>
              </a:tr>
              <a:tr h="288000">
                <a:tc>
                  <a:txBody>
                    <a:bodyPr/>
                    <a:lstStyle/>
                    <a:p>
                      <a:pPr algn="ctr"/>
                      <a:r>
                        <a:rPr lang="en-US" altLang="zh-CN" sz="1400" b="0" dirty="0" smtClean="0">
                          <a:solidFill>
                            <a:schemeClr val="tx1">
                              <a:lumMod val="75000"/>
                              <a:lumOff val="25000"/>
                            </a:schemeClr>
                          </a:solidFill>
                        </a:rPr>
                        <a:t>17</a:t>
                      </a:r>
                      <a:endParaRPr lang="zh-CN" altLang="en-US" sz="1400" b="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75000"/>
                              <a:lumOff val="25000"/>
                            </a:schemeClr>
                          </a:solidFill>
                        </a:rPr>
                        <a:t>沉闷</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75000"/>
                              <a:lumOff val="25000"/>
                            </a:schemeClr>
                          </a:solidFill>
                        </a:rPr>
                        <a:t>否</a:t>
                      </a:r>
                      <a:endParaRPr lang="zh-CN" altLang="en-US" sz="1400" dirty="0">
                        <a:solidFill>
                          <a:schemeClr val="tx1">
                            <a:lumMod val="75000"/>
                            <a:lumOff val="25000"/>
                          </a:schemeClr>
                        </a:solidFill>
                      </a:endParaRPr>
                    </a:p>
                  </a:txBody>
                  <a:tcPr anchor="ctr"/>
                </a:tc>
                <a:extLst>
                  <a:ext uri="{0D108BD9-81ED-4DB2-BD59-A6C34878D82A}">
                    <a16:rowId xmlns:a16="http://schemas.microsoft.com/office/drawing/2014/main" val="2566412728"/>
                  </a:ext>
                </a:extLst>
              </a:tr>
            </a:tbl>
          </a:graphicData>
        </a:graphic>
      </p:graphicFrame>
      <p:sp>
        <p:nvSpPr>
          <p:cNvPr id="7" name="文本框 6"/>
          <p:cNvSpPr txBox="1"/>
          <p:nvPr/>
        </p:nvSpPr>
        <p:spPr>
          <a:xfrm>
            <a:off x="863992" y="3111910"/>
            <a:ext cx="1425597" cy="646331"/>
          </a:xfrm>
          <a:prstGeom prst="rect">
            <a:avLst/>
          </a:prstGeom>
          <a:noFill/>
        </p:spPr>
        <p:txBody>
          <a:bodyPr wrap="square" rtlCol="0">
            <a:spAutoFit/>
          </a:bodyPr>
          <a:lstStyle/>
          <a:p>
            <a:r>
              <a:rPr lang="zh-CN" altLang="en-US" dirty="0" smtClean="0"/>
              <a:t>西瓜数据集</a:t>
            </a:r>
            <a:r>
              <a:rPr lang="en-US" altLang="zh-CN" dirty="0" smtClean="0"/>
              <a:t>3.0</a:t>
            </a:r>
            <a:endParaRPr lang="zh-CN" altLang="en-US" dirty="0"/>
          </a:p>
        </p:txBody>
      </p:sp>
    </p:spTree>
    <p:extLst>
      <p:ext uri="{BB962C8B-B14F-4D97-AF65-F5344CB8AC3E}">
        <p14:creationId xmlns:p14="http://schemas.microsoft.com/office/powerpoint/2010/main" val="145946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33089" y="856989"/>
                <a:ext cx="4063100" cy="21478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zh-CN" altLang="en-US" sz="2400" i="1" smtClean="0">
                              <a:latin typeface="Cambria Math" panose="02040503050406030204" pitchFamily="18" charset="0"/>
                            </a:rPr>
                          </m:ctrlPr>
                        </m:accPr>
                        <m:e>
                          <m:r>
                            <a:rPr lang="en-US" altLang="zh-CN" sz="2400" b="0" i="1" smtClean="0">
                              <a:latin typeface="Cambria Math" panose="02040503050406030204" pitchFamily="18" charset="0"/>
                            </a:rPr>
                            <m:t>𝑃</m:t>
                          </m:r>
                        </m:e>
                      </m:acc>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sub>
                              </m:sSub>
                            </m:e>
                          </m:d>
                          <m:r>
                            <a:rPr lang="en-US" altLang="zh-CN" sz="2400" b="0" i="1" smtClean="0">
                              <a:latin typeface="Cambria Math" panose="02040503050406030204" pitchFamily="18" charset="0"/>
                            </a:rPr>
                            <m:t>+1</m:t>
                          </m:r>
                        </m:num>
                        <m:den>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𝑖</m:t>
                              </m:r>
                            </m:sub>
                          </m:sSub>
                        </m:den>
                      </m:f>
                    </m:oMath>
                  </m:oMathPara>
                </a14:m>
                <a:endParaRPr lang="en-US" altLang="zh-CN" sz="2400" b="0" dirty="0" smtClean="0"/>
              </a:p>
              <a:p>
                <a:pPr/>
                <a14:m>
                  <m:oMathPara xmlns:m="http://schemas.openxmlformats.org/officeDocument/2006/math">
                    <m:oMathParaPr>
                      <m:jc m:val="left"/>
                    </m:oMathParaPr>
                    <m:oMath xmlns:m="http://schemas.openxmlformats.org/officeDocument/2006/math">
                      <m:acc>
                        <m:accPr>
                          <m:chr m:val="̂"/>
                          <m:ctrlPr>
                            <a:rPr lang="zh-CN" altLang="en-US" sz="2400" i="1">
                              <a:latin typeface="Cambria Math" panose="02040503050406030204" pitchFamily="18" charset="0"/>
                            </a:rPr>
                          </m:ctrlPr>
                        </m:accPr>
                        <m:e>
                          <m:r>
                            <a:rPr lang="en-US" altLang="zh-CN" sz="2400" i="1">
                              <a:latin typeface="Cambria Math" panose="02040503050406030204" pitchFamily="18" charset="0"/>
                            </a:rPr>
                            <m:t>𝑃</m:t>
                          </m:r>
                        </m:e>
                      </m:acc>
                      <m:d>
                        <m:dPr>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sub>
                          </m:sSub>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 </m:t>
                                  </m:r>
                                </m:sub>
                              </m:sSub>
                            </m:e>
                          </m:d>
                          <m:r>
                            <a:rPr lang="en-US" altLang="zh-CN" sz="2400" i="1">
                              <a:latin typeface="Cambria Math" panose="02040503050406030204" pitchFamily="18" charset="0"/>
                            </a:rPr>
                            <m:t>+1</m:t>
                          </m:r>
                        </m:num>
                        <m:den>
                          <m:d>
                            <m:dPr>
                              <m:begChr m:val="|"/>
                              <m:endChr m:val="|"/>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e>
                                    <m:sub>
                                      <m:r>
                                        <a:rPr lang="en-US" altLang="zh-CN" sz="2400" b="0" i="1" smtClean="0">
                                          <a:latin typeface="Cambria Math" panose="02040503050406030204" pitchFamily="18" charset="0"/>
                                        </a:rPr>
                                        <m:t>𝑖</m:t>
                                      </m:r>
                                    </m:sub>
                                  </m:sSub>
                                </m:sub>
                              </m:sSub>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m:t>
                              </m:r>
                            </m:e>
                            <m:sub>
                              <m:r>
                                <a:rPr lang="en-US" altLang="zh-CN" sz="2400" b="0" i="1" smtClean="0">
                                  <a:latin typeface="Cambria Math" panose="02040503050406030204" pitchFamily="18" charset="0"/>
                                </a:rPr>
                                <m:t>𝑗</m:t>
                              </m:r>
                            </m:sub>
                          </m:sSub>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733089" y="856989"/>
                <a:ext cx="4063100" cy="2147832"/>
              </a:xfrm>
              <a:prstGeom prst="rect">
                <a:avLst/>
              </a:prstGeom>
              <a:blipFill>
                <a:blip r:embed="rId2"/>
                <a:stretch>
                  <a:fillRect/>
                </a:stretch>
              </a:blipFill>
            </p:spPr>
            <p:txBody>
              <a:bodyPr/>
              <a:lstStyle/>
              <a:p>
                <a:r>
                  <a:rPr lang="zh-CN" altLang="en-US">
                    <a:noFill/>
                  </a:rPr>
                  <a:t> </a:t>
                </a:r>
              </a:p>
            </p:txBody>
          </p:sp>
        </mc:Fallback>
      </mc:AlternateContent>
      <p:sp>
        <p:nvSpPr>
          <p:cNvPr id="8" name="矩形 7"/>
          <p:cNvSpPr/>
          <p:nvPr/>
        </p:nvSpPr>
        <p:spPr>
          <a:xfrm>
            <a:off x="2241801" y="3398220"/>
            <a:ext cx="4792718" cy="29030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2509917" y="3589522"/>
                <a:ext cx="4525064" cy="28600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b="0" i="1" smtClean="0">
                              <a:latin typeface="Cambria Math" panose="02040503050406030204" pitchFamily="18" charset="0"/>
                            </a:rPr>
                          </m:ctrlPr>
                        </m:sSubPr>
                        <m:e>
                          <m:acc>
                            <m:accPr>
                              <m:chr m:val="̂"/>
                              <m:ctrlPr>
                                <a:rPr lang="zh-CN" altLang="en-US" i="1" smtClean="0">
                                  <a:latin typeface="Cambria Math" panose="02040503050406030204" pitchFamily="18" charset="0"/>
                                </a:rPr>
                              </m:ctrlPr>
                            </m:accPr>
                            <m:e>
                              <m:r>
                                <a:rPr lang="en-US" altLang="zh-CN" i="1">
                                  <a:latin typeface="Cambria Math" panose="02040503050406030204" pitchFamily="18" charset="0"/>
                                </a:rPr>
                                <m:t>𝑃</m:t>
                              </m:r>
                            </m:e>
                          </m:acc>
                        </m:e>
                        <m:sub>
                          <m:r>
                            <a:rPr lang="zh-CN" altLang="en-US" b="0" i="1" smtClean="0">
                              <a:latin typeface="Cambria Math" panose="02040503050406030204" pitchFamily="18" charset="0"/>
                            </a:rPr>
                            <m:t>是</m:t>
                          </m:r>
                          <m:r>
                            <a:rPr lang="en-US" altLang="zh-CN" b="0" i="1" smtClean="0">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d>
                        <m:dPr>
                          <m:ctrlPr>
                            <a:rPr lang="en-US" altLang="zh-CN" b="0" i="1" smtClean="0">
                              <a:latin typeface="Cambria Math" panose="02040503050406030204" pitchFamily="18" charset="0"/>
                            </a:rPr>
                          </m:ctrlPr>
                        </m:dPr>
                        <m:e>
                          <m:r>
                            <a:rPr lang="zh-CN" altLang="en-US" i="1" dirty="0" smtClean="0">
                              <a:latin typeface="Cambria Math" panose="02040503050406030204" pitchFamily="18" charset="0"/>
                            </a:rPr>
                            <m:t>好瓜</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是</m:t>
                          </m:r>
                          <m:r>
                            <a:rPr lang="en-US" altLang="zh-CN" b="0" i="1" dirty="0" smtClean="0">
                              <a:latin typeface="Cambria Math" panose="02040503050406030204" pitchFamily="18" charset="0"/>
                            </a:rPr>
                            <m:t>,</m:t>
                          </m:r>
                          <m:r>
                            <a:rPr lang="zh-CN" altLang="en-US" i="1" dirty="0">
                              <a:latin typeface="Cambria Math" panose="02040503050406030204" pitchFamily="18" charset="0"/>
                            </a:rPr>
                            <m:t>敲声</m:t>
                          </m:r>
                          <m:r>
                            <a:rPr lang="en-US" altLang="zh-CN" b="0" i="1" dirty="0" smtClean="0">
                              <a:latin typeface="Cambria Math" panose="02040503050406030204" pitchFamily="18" charset="0"/>
                            </a:rPr>
                            <m:t>=</m:t>
                          </m:r>
                          <m:r>
                            <a:rPr lang="zh-CN" altLang="en-US" i="1" dirty="0">
                              <a:latin typeface="Cambria Math" panose="02040503050406030204" pitchFamily="18" charset="0"/>
                            </a:rPr>
                            <m:t>浊响</m:t>
                          </m:r>
                        </m:e>
                      </m:d>
                    </m:oMath>
                  </m:oMathPara>
                </a14:m>
                <a:endParaRPr lang="en-US" altLang="zh-CN" sz="2000" b="0" dirty="0" smtClean="0"/>
              </a:p>
              <a:p>
                <a:pPr/>
                <a14:m>
                  <m:oMathPara xmlns:m="http://schemas.openxmlformats.org/officeDocument/2006/math">
                    <m:oMathParaPr>
                      <m:jc m:val="left"/>
                    </m:oMathParaPr>
                    <m:oMath xmlns:m="http://schemas.openxmlformats.org/officeDocument/2006/math">
                      <m:r>
                        <a:rPr lang="en-US" altLang="zh-CN" sz="2000" b="0" i="0" dirty="0" smtClean="0">
                          <a:latin typeface="Cambria Math" panose="02040503050406030204" pitchFamily="18" charset="0"/>
                        </a:rPr>
                        <m:t>                   </m:t>
                      </m:r>
                      <m:r>
                        <a:rPr lang="en-US" altLang="zh-CN" sz="2000" dirty="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6+1</m:t>
                          </m:r>
                        </m:num>
                        <m:den>
                          <m:r>
                            <a:rPr lang="en-US" altLang="zh-CN" sz="2000" b="0" i="1" dirty="0" smtClean="0">
                              <a:latin typeface="Cambria Math" panose="02040503050406030204" pitchFamily="18" charset="0"/>
                            </a:rPr>
                            <m:t>17+3</m:t>
                          </m:r>
                        </m:den>
                      </m:f>
                      <m:r>
                        <a:rPr lang="en-US" altLang="zh-CN" sz="2000" b="0" i="1" dirty="0" smtClean="0">
                          <a:latin typeface="Cambria Math" panose="02040503050406030204" pitchFamily="18" charset="0"/>
                        </a:rPr>
                        <m:t>=0.350</m:t>
                      </m:r>
                    </m:oMath>
                  </m:oMathPara>
                </a14:m>
                <a:endParaRPr lang="en-US" altLang="zh-CN" sz="2000" b="0" dirty="0" smtClean="0"/>
              </a:p>
              <a:p>
                <a:endParaRPr lang="en-US" altLang="zh-CN"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凹陷</m:t>
                          </m:r>
                          <m:r>
                            <a:rPr lang="en-US" altLang="zh-CN" b="0" i="1" smtClean="0">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i="1">
                          <a:latin typeface="Cambria Math" panose="02040503050406030204" pitchFamily="18" charset="0"/>
                        </a:rPr>
                        <m:t>=</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d>
                        <m:dPr>
                          <m:ctrlPr>
                            <a:rPr lang="en-US" altLang="zh-CN" i="1">
                              <a:latin typeface="Cambria Math" panose="02040503050406030204" pitchFamily="18" charset="0"/>
                            </a:rPr>
                          </m:ctrlPr>
                        </m:dPr>
                        <m:e>
                          <m:r>
                            <a:rPr lang="zh-CN" altLang="en-US" i="1" smtClean="0">
                              <a:latin typeface="Cambria Math" panose="02040503050406030204" pitchFamily="18" charset="0"/>
                            </a:rPr>
                            <m:t>脐部</m:t>
                          </m:r>
                          <m:r>
                            <a:rPr lang="en-US" altLang="zh-CN" b="0" i="1" smtClean="0">
                              <a:latin typeface="Cambria Math" panose="02040503050406030204" pitchFamily="18" charset="0"/>
                            </a:rPr>
                            <m:t>=</m:t>
                          </m:r>
                          <m:r>
                            <a:rPr lang="zh-CN" altLang="en-US" i="1">
                              <a:latin typeface="Cambria Math" panose="02040503050406030204" pitchFamily="18" charset="0"/>
                            </a:rPr>
                            <m:t>凹陷</m:t>
                          </m:r>
                          <m:r>
                            <a:rPr lang="en-US" altLang="zh-CN" b="0" i="1" smtClean="0">
                              <a:latin typeface="Cambria Math" panose="02040503050406030204" pitchFamily="18" charset="0"/>
                            </a:rPr>
                            <m:t>|</m:t>
                          </m:r>
                          <m:r>
                            <a:rPr lang="zh-CN" altLang="en-US" i="1" dirty="0">
                              <a:latin typeface="Cambria Math" panose="02040503050406030204" pitchFamily="18" charset="0"/>
                            </a:rPr>
                            <m:t>好瓜</m:t>
                          </m:r>
                          <m:r>
                            <a:rPr lang="en-US" altLang="zh-CN" i="1" dirty="0">
                              <a:latin typeface="Cambria Math" panose="02040503050406030204" pitchFamily="18" charset="0"/>
                            </a:rPr>
                            <m:t>=</m:t>
                          </m:r>
                          <m:r>
                            <a:rPr lang="zh-CN" altLang="en-US" i="1" dirty="0">
                              <a:latin typeface="Cambria Math" panose="02040503050406030204" pitchFamily="18" charset="0"/>
                            </a:rPr>
                            <m:t>是</m:t>
                          </m:r>
                          <m:r>
                            <a:rPr lang="en-US" altLang="zh-CN" i="1" dirty="0">
                              <a:latin typeface="Cambria Math" panose="02040503050406030204" pitchFamily="18" charset="0"/>
                            </a:rPr>
                            <m:t>,</m:t>
                          </m:r>
                          <m:r>
                            <a:rPr lang="zh-CN" altLang="en-US" i="1" dirty="0">
                              <a:latin typeface="Cambria Math" panose="02040503050406030204" pitchFamily="18" charset="0"/>
                            </a:rPr>
                            <m:t>敲声</m:t>
                          </m:r>
                          <m:r>
                            <a:rPr lang="en-US" altLang="zh-CN" i="1" dirty="0">
                              <a:latin typeface="Cambria Math" panose="02040503050406030204" pitchFamily="18" charset="0"/>
                            </a:rPr>
                            <m:t>=</m:t>
                          </m:r>
                          <m:r>
                            <a:rPr lang="zh-CN" altLang="en-US" i="1" dirty="0">
                              <a:latin typeface="Cambria Math" panose="02040503050406030204" pitchFamily="18" charset="0"/>
                            </a:rPr>
                            <m:t>浊响</m:t>
                          </m:r>
                        </m:e>
                      </m:d>
                    </m:oMath>
                  </m:oMathPara>
                </a14:m>
                <a:endParaRPr lang="en-US" altLang="zh-CN" sz="2000" dirty="0"/>
              </a:p>
              <a:p>
                <a:pPr/>
                <a14:m>
                  <m:oMathPara xmlns:m="http://schemas.openxmlformats.org/officeDocument/2006/math">
                    <m:oMathParaPr>
                      <m:jc m:val="left"/>
                    </m:oMathParaPr>
                    <m:oMath xmlns:m="http://schemas.openxmlformats.org/officeDocument/2006/math">
                      <m:r>
                        <a:rPr lang="en-US" altLang="zh-CN" sz="2000" dirty="0">
                          <a:latin typeface="Cambria Math" panose="02040503050406030204" pitchFamily="18" charset="0"/>
                        </a:rPr>
                        <m:t>                   =</m:t>
                      </m:r>
                      <m:f>
                        <m:fPr>
                          <m:ctrlPr>
                            <a:rPr lang="en-US" altLang="zh-CN" sz="2000" i="1" dirty="0">
                              <a:latin typeface="Cambria Math" panose="02040503050406030204" pitchFamily="18" charset="0"/>
                            </a:rPr>
                          </m:ctrlPr>
                        </m:fPr>
                        <m:num>
                          <m:r>
                            <a:rPr lang="en-US" altLang="zh-CN" sz="2000" b="0" i="1" dirty="0" smtClean="0">
                              <a:latin typeface="Cambria Math" panose="02040503050406030204" pitchFamily="18" charset="0"/>
                            </a:rPr>
                            <m:t>3</m:t>
                          </m:r>
                          <m:r>
                            <a:rPr lang="en-US" altLang="zh-CN" sz="2000" i="1" dirty="0">
                              <a:latin typeface="Cambria Math" panose="02040503050406030204" pitchFamily="18" charset="0"/>
                            </a:rPr>
                            <m:t>+1</m:t>
                          </m:r>
                        </m:num>
                        <m:den>
                          <m:r>
                            <a:rPr lang="en-US" altLang="zh-CN" sz="2000" b="0" i="1" dirty="0" smtClean="0">
                              <a:latin typeface="Cambria Math" panose="02040503050406030204" pitchFamily="18" charset="0"/>
                            </a:rPr>
                            <m:t>6</m:t>
                          </m:r>
                          <m:r>
                            <a:rPr lang="en-US" altLang="zh-CN" sz="2000" i="1" dirty="0">
                              <a:latin typeface="Cambria Math" panose="02040503050406030204" pitchFamily="18" charset="0"/>
                            </a:rPr>
                            <m:t>+3</m:t>
                          </m:r>
                        </m:den>
                      </m:f>
                      <m:r>
                        <a:rPr lang="en-US" altLang="zh-CN" sz="2000" i="1" dirty="0">
                          <a:latin typeface="Cambria Math" panose="02040503050406030204" pitchFamily="18" charset="0"/>
                        </a:rPr>
                        <m:t>=0.</m:t>
                      </m:r>
                      <m:r>
                        <a:rPr lang="en-US" altLang="zh-CN" sz="2000" b="0" i="1" dirty="0" smtClean="0">
                          <a:latin typeface="Cambria Math" panose="02040503050406030204" pitchFamily="18" charset="0"/>
                        </a:rPr>
                        <m:t>444</m:t>
                      </m:r>
                    </m:oMath>
                  </m:oMathPara>
                </a14:m>
                <a:endParaRPr lang="en-US" altLang="zh-CN" sz="2000" dirty="0"/>
              </a:p>
              <a:p>
                <a:endParaRPr lang="zh-CN" altLang="en-US" sz="20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509917" y="3589522"/>
                <a:ext cx="4525064" cy="2860014"/>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86468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Tree </a:t>
            </a:r>
            <a:r>
              <a:rPr lang="en-US" altLang="zh-CN" dirty="0" smtClean="0"/>
              <a:t>augmented </a:t>
            </a:r>
            <a:r>
              <a:rPr lang="en-US" altLang="zh-CN" dirty="0"/>
              <a:t>naïve Bayes (TAN</a:t>
            </a:r>
            <a:r>
              <a:rPr lang="en-US" altLang="zh-CN" dirty="0" smtClean="0"/>
              <a:t>)</a:t>
            </a:r>
            <a:r>
              <a:rPr lang="en-US" altLang="zh-CN" dirty="0"/>
              <a:t> relaxes the naive Bayes attribute independence assumption by employing a tree structure, in which each attribute only depends on the class and one other attribute. A maximum weighted spanning tree that maximizes the likelihood of the training data is used to perform classification.</a:t>
            </a:r>
            <a:endParaRPr lang="zh-CN" altLang="en-US" dirty="0"/>
          </a:p>
          <a:p>
            <a:r>
              <a:rPr lang="en-US" altLang="zh-CN" dirty="0"/>
              <a:t>In addition to the Naïve Bayes arcs (class to feature), we are permitted a directed tree among the features</a:t>
            </a:r>
          </a:p>
          <a:p>
            <a:r>
              <a:rPr lang="en-US" altLang="zh-CN" dirty="0"/>
              <a:t>Given this restriction, there exists a polynomial-time algorithm to find the maximum likelihood structure</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13" name="Picture 2" descr="https://img-blog.csdnimg.cn/2019072915545034.PNG?x-oss-process=image/watermark,type_ZmFuZ3poZW5naGVpdGk,shadow_10,text_aHR0cHM6Ly9ibG9nLmNzZG4ubmV0L2xpdWVyaW4=,size_16,color_FFFFFF,t_7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3854" t="10475" r="3940" b="29370"/>
          <a:stretch/>
        </p:blipFill>
        <p:spPr bwMode="auto">
          <a:xfrm>
            <a:off x="6072235" y="4419359"/>
            <a:ext cx="2706218" cy="194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09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A spanning tree of a graph is a subgraph that contains all the vertices and is generally represented as a tree</a:t>
            </a:r>
            <a:r>
              <a:rPr lang="en-US" altLang="zh-CN" dirty="0" smtClean="0"/>
              <a:t>.</a:t>
            </a:r>
          </a:p>
          <a:p>
            <a:r>
              <a:rPr lang="en-US" altLang="zh-CN" dirty="0"/>
              <a:t>A graph may have many spanning trees.</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1392400" y="2030602"/>
            <a:ext cx="5859584" cy="4362314"/>
          </a:xfrm>
          <a:prstGeom prst="rect">
            <a:avLst/>
          </a:prstGeom>
        </p:spPr>
      </p:pic>
    </p:spTree>
    <p:extLst>
      <p:ext uri="{BB962C8B-B14F-4D97-AF65-F5344CB8AC3E}">
        <p14:creationId xmlns:p14="http://schemas.microsoft.com/office/powerpoint/2010/main" val="947929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The </a:t>
                </a:r>
                <a:r>
                  <a:rPr lang="en-US" altLang="zh-CN" dirty="0"/>
                  <a:t>maximum cost of the spanning tree is the highest cost obtained among the costs computed for all spanning trees obtained from the graph. </a:t>
                </a:r>
                <a:endParaRPr lang="en-US" altLang="zh-CN" dirty="0" smtClean="0"/>
              </a:p>
              <a:p>
                <a:r>
                  <a:rPr lang="en-US" altLang="zh-CN" dirty="0" smtClean="0"/>
                  <a:t>If </a:t>
                </a:r>
                <a14:m>
                  <m:oMath xmlns:m="http://schemas.openxmlformats.org/officeDocument/2006/math">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b="0" i="1" dirty="0" smtClean="0">
                            <a:latin typeface="Cambria Math" panose="02040503050406030204" pitchFamily="18" charset="0"/>
                          </a:rPr>
                          <m:t>2</m:t>
                        </m:r>
                      </m:sub>
                    </m:sSub>
                    <m:r>
                      <a:rPr lang="en-US" altLang="zh-CN" i="1" dirty="0">
                        <a:latin typeface="Cambria Math" panose="02040503050406030204" pitchFamily="18" charset="0"/>
                      </a:rPr>
                      <m:t>,…</m:t>
                    </m:r>
                    <m:r>
                      <a:rPr lang="en-US" altLang="zh-CN" i="1" dirty="0" err="1"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err="1" smtClean="0">
                            <a:latin typeface="Cambria Math" panose="02040503050406030204" pitchFamily="18" charset="0"/>
                          </a:rPr>
                          <m:t>𝑡</m:t>
                        </m:r>
                      </m:e>
                      <m:sub>
                        <m:r>
                          <a:rPr lang="en-US" altLang="zh-CN" i="1" dirty="0" err="1" smtClean="0">
                            <a:latin typeface="Cambria Math" panose="02040503050406030204" pitchFamily="18" charset="0"/>
                          </a:rPr>
                          <m:t>𝑘</m:t>
                        </m:r>
                      </m:sub>
                    </m:sSub>
                  </m:oMath>
                </a14:m>
                <a:r>
                  <a:rPr lang="en-US" altLang="zh-CN" dirty="0" smtClean="0"/>
                  <a:t> </a:t>
                </a:r>
                <a:r>
                  <a:rPr lang="en-US" altLang="zh-CN" dirty="0"/>
                  <a:t>are the spanning trees associated with a given graph </a:t>
                </a:r>
                <a14:m>
                  <m:oMath xmlns:m="http://schemas.openxmlformats.org/officeDocument/2006/math">
                    <m:r>
                      <a:rPr lang="en-US" altLang="zh-CN" i="1" dirty="0" smtClean="0">
                        <a:latin typeface="Cambria Math" panose="02040503050406030204" pitchFamily="18" charset="0"/>
                      </a:rPr>
                      <m:t>𝐺</m:t>
                    </m:r>
                  </m:oMath>
                </a14:m>
                <a:r>
                  <a:rPr lang="en-US" altLang="zh-CN" dirty="0"/>
                  <a:t> and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𝑐</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𝑐</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𝑐</m:t>
                        </m:r>
                      </m:e>
                      <m:sub>
                        <m:r>
                          <a:rPr lang="en-US" altLang="zh-CN" i="1" dirty="0" err="1">
                            <a:latin typeface="Cambria Math" panose="02040503050406030204" pitchFamily="18" charset="0"/>
                          </a:rPr>
                          <m:t>𝑘</m:t>
                        </m:r>
                      </m:sub>
                    </m:sSub>
                  </m:oMath>
                </a14:m>
                <a:r>
                  <a:rPr lang="en-US" altLang="zh-CN" dirty="0"/>
                  <a:t> are the costs associated with the spanning </a:t>
                </a:r>
                <a:r>
                  <a:rPr lang="en-US" altLang="zh-CN" dirty="0" smtClean="0"/>
                  <a:t>tree’s, </a:t>
                </a:r>
                <a:r>
                  <a:rPr lang="en-US" altLang="zh-CN" dirty="0"/>
                  <a:t>then maximum spanning tree </a:t>
                </a:r>
                <a14:m>
                  <m:oMath xmlns:m="http://schemas.openxmlformats.org/officeDocument/2006/math">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b="0" i="1" dirty="0" smtClean="0">
                            <a:latin typeface="Cambria Math" panose="02040503050406030204" pitchFamily="18" charset="0"/>
                          </a:rPr>
                          <m:t>𝑚𝑎𝑥</m:t>
                        </m:r>
                      </m:sub>
                    </m:sSub>
                  </m:oMath>
                </a14:m>
                <a:r>
                  <a:rPr lang="en-US" altLang="zh-CN" dirty="0" smtClean="0"/>
                  <a:t>  is the spanning </a:t>
                </a:r>
                <a:r>
                  <a:rPr lang="en-US" altLang="zh-CN" dirty="0"/>
                  <a:t>tree corresponding to </a:t>
                </a:r>
                <a14:m>
                  <m:oMath xmlns:m="http://schemas.openxmlformats.org/officeDocument/2006/math">
                    <m:func>
                      <m:funcPr>
                        <m:ctrlPr>
                          <a:rPr lang="en-US" altLang="zh-CN" i="1" dirty="0" smtClean="0">
                            <a:latin typeface="Cambria Math" panose="02040503050406030204" pitchFamily="18" charset="0"/>
                          </a:rPr>
                        </m:ctrlPr>
                      </m:funcPr>
                      <m:fName>
                        <m:r>
                          <m:rPr>
                            <m:sty m:val="p"/>
                          </m:rPr>
                          <a:rPr lang="en-US" altLang="zh-CN" i="0" dirty="0" smtClean="0">
                            <a:latin typeface="Cambria Math" panose="02040503050406030204" pitchFamily="18" charset="0"/>
                          </a:rPr>
                          <m:t>max</m:t>
                        </m:r>
                      </m:fName>
                      <m:e>
                        <m:nary>
                          <m:naryPr>
                            <m:chr m:val="∑"/>
                            <m:ctrlPr>
                              <a:rPr lang="en-US" altLang="zh-CN" b="0" i="1" dirty="0" smtClean="0">
                                <a:latin typeface="Cambria Math" panose="02040503050406030204" pitchFamily="18" charset="0"/>
                              </a:rPr>
                            </m:ctrlPr>
                          </m:naryPr>
                          <m:sub>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m:t>
                            </m:r>
                          </m:sub>
                          <m:sup>
                            <m:r>
                              <a:rPr lang="en-US" altLang="zh-CN" b="0" i="1" dirty="0" smtClean="0">
                                <a:latin typeface="Cambria Math" panose="02040503050406030204" pitchFamily="18" charset="0"/>
                              </a:rPr>
                              <m:t>𝑘</m:t>
                            </m:r>
                          </m:sup>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𝑐</m:t>
                                </m:r>
                              </m:e>
                              <m:sub>
                                <m:r>
                                  <a:rPr lang="en-US" altLang="zh-CN" b="0" i="1" dirty="0" smtClean="0">
                                    <a:latin typeface="Cambria Math" panose="02040503050406030204" pitchFamily="18" charset="0"/>
                                  </a:rPr>
                                  <m:t>𝑘</m:t>
                                </m:r>
                              </m:sub>
                            </m:sSub>
                          </m:e>
                        </m:nary>
                      </m:e>
                    </m:func>
                  </m:oMath>
                </a14:m>
                <a:r>
                  <a:rPr lang="en-US" altLang="zh-CN" dirty="0" smtClean="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60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967453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err="1"/>
              <a:t>Kruskal’s</a:t>
            </a:r>
            <a:r>
              <a:rPr lang="en-US" altLang="zh-CN" dirty="0"/>
              <a:t> algorithm is a greedy algorithm which is used to design </a:t>
            </a:r>
            <a:r>
              <a:rPr lang="en-US" altLang="zh-CN" dirty="0" smtClean="0"/>
              <a:t>minimum/maximum </a:t>
            </a:r>
            <a:r>
              <a:rPr lang="en-US" altLang="zh-CN" dirty="0"/>
              <a:t>spanning tree in a connected graph. </a:t>
            </a:r>
            <a:endParaRPr lang="en-US" altLang="zh-CN" dirty="0" smtClean="0"/>
          </a:p>
          <a:p>
            <a:r>
              <a:rPr lang="en-US" altLang="zh-CN" dirty="0" smtClean="0"/>
              <a:t>Other algorithms: Prim’s </a:t>
            </a:r>
            <a:r>
              <a:rPr lang="en-US" altLang="zh-CN" dirty="0"/>
              <a:t>algorithm, </a:t>
            </a:r>
            <a:r>
              <a:rPr lang="en-US" altLang="zh-CN" dirty="0" err="1" smtClean="0"/>
              <a:t>Boravka’s</a:t>
            </a:r>
            <a:r>
              <a:rPr lang="en-US" altLang="zh-CN" dirty="0"/>
              <a:t> algorithm, </a:t>
            </a:r>
            <a:r>
              <a:rPr lang="en-US" altLang="zh-CN" dirty="0" err="1" smtClean="0"/>
              <a:t>Dijkstra’s</a:t>
            </a:r>
            <a:r>
              <a:rPr lang="en-US" altLang="zh-CN" dirty="0" smtClean="0"/>
              <a:t> algorithm</a:t>
            </a:r>
            <a:endParaRPr lang="zh-CN" altLang="en-US" dirty="0"/>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3729361" y="2396465"/>
            <a:ext cx="5304762" cy="3904762"/>
          </a:xfrm>
          <a:prstGeom prst="rect">
            <a:avLst/>
          </a:prstGeom>
        </p:spPr>
      </p:pic>
    </p:spTree>
    <p:extLst>
      <p:ext uri="{BB962C8B-B14F-4D97-AF65-F5344CB8AC3E}">
        <p14:creationId xmlns:p14="http://schemas.microsoft.com/office/powerpoint/2010/main" val="2006086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Probability Basics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8" y="856989"/>
                <a:ext cx="8556171" cy="5444238"/>
              </a:xfrm>
            </p:spPr>
            <p:txBody>
              <a:bodyPr/>
              <a:lstStyle/>
              <a:p>
                <a:pPr>
                  <a:lnSpc>
                    <a:spcPct val="110000"/>
                  </a:lnSpc>
                </a:pPr>
                <a:r>
                  <a:rPr lang="en-US" altLang="en-US" dirty="0" smtClean="0"/>
                  <a:t>Prior, conditional and joint probability for random variables</a:t>
                </a:r>
              </a:p>
              <a:p>
                <a:pPr lvl="1">
                  <a:lnSpc>
                    <a:spcPct val="120000"/>
                  </a:lnSpc>
                </a:pPr>
                <a:r>
                  <a:rPr lang="en-US" altLang="en-US" dirty="0"/>
                  <a:t>Prior probability: </a:t>
                </a:r>
                <a14:m>
                  <m:oMath xmlns:m="http://schemas.openxmlformats.org/officeDocument/2006/math">
                    <m:r>
                      <a:rPr lang="en-US" altLang="en-US" b="0" i="1" smtClean="0">
                        <a:latin typeface="Cambria Math" panose="02040503050406030204" pitchFamily="18" charset="0"/>
                      </a:rPr>
                      <m:t>𝑃</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oMath>
                </a14:m>
                <a:endParaRPr lang="en-US" altLang="en-US" dirty="0"/>
              </a:p>
              <a:p>
                <a:pPr lvl="1">
                  <a:lnSpc>
                    <a:spcPct val="120000"/>
                  </a:lnSpc>
                </a:pPr>
                <a:r>
                  <a:rPr lang="en-US" altLang="en-US" dirty="0"/>
                  <a:t>Conditional probability: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  </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2</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d>
                  </m:oMath>
                </a14:m>
                <a:endParaRPr lang="en-US" altLang="en-US" dirty="0"/>
              </a:p>
              <a:p>
                <a:pPr lvl="1">
                  <a:lnSpc>
                    <a:spcPct val="110000"/>
                  </a:lnSpc>
                </a:pPr>
                <a:r>
                  <a:rPr lang="en-US" altLang="en-US" dirty="0"/>
                  <a:t>Joint probability: </a:t>
                </a:r>
                <a14:m>
                  <m:oMath xmlns:m="http://schemas.openxmlformats.org/officeDocument/2006/math">
                    <m:r>
                      <a:rPr lang="en-US" altLang="en-US" b="1" i="1" smtClean="0">
                        <a:latin typeface="Cambria Math" panose="02040503050406030204" pitchFamily="18" charset="0"/>
                      </a:rPr>
                      <m:t>𝒙</m:t>
                    </m:r>
                    <m:r>
                      <a:rPr lang="en-US" altLang="en-US" b="0" i="1" smtClean="0">
                        <a:latin typeface="Cambria Math" panose="02040503050406030204" pitchFamily="18" charset="0"/>
                      </a:rPr>
                      <m:t>=</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r>
                          <a:rPr lang="en-US" altLang="en-US" b="1" i="1" smtClean="0">
                            <a:latin typeface="Cambria Math" panose="02040503050406030204" pitchFamily="18" charset="0"/>
                          </a:rPr>
                          <m:t>𝒙</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dirty="0"/>
              </a:p>
              <a:p>
                <a:pPr lvl="1">
                  <a:lnSpc>
                    <a:spcPct val="110000"/>
                  </a:lnSpc>
                </a:pPr>
                <a:r>
                  <a:rPr lang="en-US" altLang="en-US" dirty="0"/>
                  <a:t>Relationship</a:t>
                </a:r>
                <a:r>
                  <a:rPr lang="en-US" altLang="en-US" dirty="0" smtClean="0"/>
                  <a:t>: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dirty="0"/>
              </a:p>
              <a:p>
                <a:pPr lvl="1">
                  <a:lnSpc>
                    <a:spcPct val="110000"/>
                  </a:lnSpc>
                </a:pPr>
                <a:r>
                  <a:rPr lang="en-US" altLang="en-US" dirty="0"/>
                  <a:t>Independence: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i="1">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sz="2800" dirty="0"/>
              </a:p>
              <a:p>
                <a:r>
                  <a:rPr lang="en-US" altLang="en-US" dirty="0"/>
                  <a:t>Bayesian Rule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8" y="856989"/>
                <a:ext cx="8556171" cy="5444238"/>
              </a:xfrm>
              <a:blipFill>
                <a:blip r:embed="rId2"/>
                <a:stretch>
                  <a:fillRect l="-1068" t="-560" r="-10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mc:AlternateContent xmlns:mc="http://schemas.openxmlformats.org/markup-compatibility/2006" xmlns:a14="http://schemas.microsoft.com/office/drawing/2010/main">
        <mc:Choice Requires="a14">
          <p:sp>
            <p:nvSpPr>
              <p:cNvPr id="12" name="文本框 11"/>
              <p:cNvSpPr txBox="1"/>
              <p:nvPr/>
            </p:nvSpPr>
            <p:spPr>
              <a:xfrm>
                <a:off x="732418" y="4321278"/>
                <a:ext cx="2828210"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e>
                          <m:r>
                            <a:rPr lang="en-US" sz="2400" b="1" i="1" smtClean="0">
                              <a:latin typeface="Cambria Math" panose="02040503050406030204" pitchFamily="18" charset="0"/>
                            </a:rPr>
                            <m:t>𝒙</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e>
                              <m:r>
                                <a:rPr lang="en-US" sz="2400" b="0" i="1" smtClean="0">
                                  <a:latin typeface="Cambria Math" panose="02040503050406030204" pitchFamily="18" charset="0"/>
                                </a:rPr>
                                <m:t>𝑐</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d>
                        </m:num>
                        <m:den>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32418" y="4321278"/>
                <a:ext cx="2828210" cy="768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3949993" y="4321278"/>
                <a:ext cx="4445896" cy="6988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𝑃𝑜𝑠𝑡𝑒𝑟𝑖𝑜𝑟</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𝐿𝑖𝑘𝑒𝑙𝑦h𝑜𝑜𝑑</m:t>
                          </m:r>
                          <m:r>
                            <a:rPr lang="en-US" sz="2400" b="0" i="1" smtClean="0">
                              <a:latin typeface="Cambria Math" panose="02040503050406030204" pitchFamily="18" charset="0"/>
                            </a:rPr>
                            <m:t>×</m:t>
                          </m:r>
                          <m:r>
                            <a:rPr lang="en-US" sz="2400" b="0" i="1" smtClean="0">
                              <a:latin typeface="Cambria Math" panose="02040503050406030204" pitchFamily="18" charset="0"/>
                            </a:rPr>
                            <m:t>𝑃𝑟𝑖𝑜𝑟</m:t>
                          </m:r>
                        </m:num>
                        <m:den>
                          <m:r>
                            <a:rPr lang="en-US" sz="2400" b="0" i="1" smtClean="0">
                              <a:latin typeface="Cambria Math" panose="02040503050406030204" pitchFamily="18" charset="0"/>
                            </a:rPr>
                            <m:t>𝐸𝑣𝑖𝑑𝑒𝑛𝑐𝑒</m:t>
                          </m:r>
                        </m:den>
                      </m:f>
                    </m:oMath>
                  </m:oMathPara>
                </a14:m>
                <a:endParaRPr 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3949993" y="4321278"/>
                <a:ext cx="4445896" cy="698846"/>
              </a:xfrm>
              <a:prstGeom prst="rect">
                <a:avLst/>
              </a:prstGeom>
              <a:blipFill>
                <a:blip r:embed="rId4"/>
                <a:stretch>
                  <a:fillRect/>
                </a:stretch>
              </a:blipFill>
            </p:spPr>
            <p:txBody>
              <a:bodyPr/>
              <a:lstStyle/>
              <a:p>
                <a:r>
                  <a:rPr lang="en-US">
                    <a:noFill/>
                  </a:rPr>
                  <a:t> </a:t>
                </a:r>
              </a:p>
            </p:txBody>
          </p:sp>
        </mc:Fallback>
      </mc:AlternateContent>
      <p:grpSp>
        <p:nvGrpSpPr>
          <p:cNvPr id="14" name="Group 22"/>
          <p:cNvGrpSpPr>
            <a:grpSpLocks/>
          </p:cNvGrpSpPr>
          <p:nvPr/>
        </p:nvGrpSpPr>
        <p:grpSpPr bwMode="auto">
          <a:xfrm>
            <a:off x="9016" y="5005373"/>
            <a:ext cx="1752600" cy="858837"/>
            <a:chOff x="393700" y="6219031"/>
            <a:chExt cx="1752600" cy="857310"/>
          </a:xfrm>
        </p:grpSpPr>
        <p:cxnSp>
          <p:nvCxnSpPr>
            <p:cNvPr id="15" name="Straight Arrow Connector 15"/>
            <p:cNvCxnSpPr>
              <a:cxnSpLocks noChangeShapeType="1"/>
            </p:cNvCxnSpPr>
            <p:nvPr/>
          </p:nvCxnSpPr>
          <p:spPr bwMode="auto">
            <a:xfrm flipV="1">
              <a:off x="1231900" y="6219031"/>
              <a:ext cx="457200" cy="4572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 name="TextBox 16"/>
            <p:cNvSpPr txBox="1">
              <a:spLocks noChangeArrowheads="1"/>
            </p:cNvSpPr>
            <p:nvPr/>
          </p:nvSpPr>
          <p:spPr bwMode="auto">
            <a:xfrm>
              <a:off x="393700" y="6676231"/>
              <a:ext cx="175260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panose="02020603050405020304" pitchFamily="18" charset="0"/>
                </a:defRPr>
              </a:lvl1pPr>
              <a:lvl2pPr marL="742950" indent="-285750">
                <a:defRPr sz="5000">
                  <a:solidFill>
                    <a:schemeClr val="tx1"/>
                  </a:solidFill>
                  <a:latin typeface="Times New Roman" panose="02020603050405020304" pitchFamily="18" charset="0"/>
                </a:defRPr>
              </a:lvl2pPr>
              <a:lvl3pPr marL="1143000" indent="-228600">
                <a:defRPr sz="5000">
                  <a:solidFill>
                    <a:schemeClr val="tx1"/>
                  </a:solidFill>
                  <a:latin typeface="Times New Roman" panose="02020603050405020304" pitchFamily="18" charset="0"/>
                </a:defRPr>
              </a:lvl3pPr>
              <a:lvl4pPr marL="1600200" indent="-228600">
                <a:defRPr sz="5000">
                  <a:solidFill>
                    <a:schemeClr val="tx1"/>
                  </a:solidFill>
                  <a:latin typeface="Times New Roman" panose="02020603050405020304" pitchFamily="18" charset="0"/>
                </a:defRPr>
              </a:lvl4pPr>
              <a:lvl5pPr marL="2057400" indent="-22860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r>
                <a:rPr lang="en-GB" altLang="en-US" sz="2000" dirty="0">
                  <a:solidFill>
                    <a:srgbClr val="FF0000"/>
                  </a:solidFill>
                </a:rPr>
                <a:t>Discriminative</a:t>
              </a:r>
              <a:r>
                <a:rPr lang="en-GB" altLang="en-US" sz="2000" dirty="0"/>
                <a:t> </a:t>
              </a:r>
            </a:p>
          </p:txBody>
        </p:sp>
      </p:grpSp>
      <p:grpSp>
        <p:nvGrpSpPr>
          <p:cNvPr id="17" name="Group 23"/>
          <p:cNvGrpSpPr>
            <a:grpSpLocks/>
          </p:cNvGrpSpPr>
          <p:nvPr/>
        </p:nvGrpSpPr>
        <p:grpSpPr bwMode="auto">
          <a:xfrm>
            <a:off x="2710211" y="4628911"/>
            <a:ext cx="1676400" cy="1239837"/>
            <a:chOff x="3594100" y="5914231"/>
            <a:chExt cx="1676400" cy="1238310"/>
          </a:xfrm>
        </p:grpSpPr>
        <p:cxnSp>
          <p:nvCxnSpPr>
            <p:cNvPr id="18" name="Straight Arrow Connector 20"/>
            <p:cNvCxnSpPr>
              <a:cxnSpLocks noChangeShapeType="1"/>
            </p:cNvCxnSpPr>
            <p:nvPr/>
          </p:nvCxnSpPr>
          <p:spPr bwMode="auto">
            <a:xfrm flipH="1" flipV="1">
              <a:off x="3594100" y="5914231"/>
              <a:ext cx="914400" cy="8382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 name="TextBox 21"/>
            <p:cNvSpPr txBox="1">
              <a:spLocks noChangeArrowheads="1"/>
            </p:cNvSpPr>
            <p:nvPr/>
          </p:nvSpPr>
          <p:spPr bwMode="auto">
            <a:xfrm>
              <a:off x="3898900" y="6752431"/>
              <a:ext cx="137160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panose="02020603050405020304" pitchFamily="18" charset="0"/>
                </a:defRPr>
              </a:lvl1pPr>
              <a:lvl2pPr marL="742950" indent="-285750">
                <a:defRPr sz="5000">
                  <a:solidFill>
                    <a:schemeClr val="tx1"/>
                  </a:solidFill>
                  <a:latin typeface="Times New Roman" panose="02020603050405020304" pitchFamily="18" charset="0"/>
                </a:defRPr>
              </a:lvl2pPr>
              <a:lvl3pPr marL="1143000" indent="-228600">
                <a:defRPr sz="5000">
                  <a:solidFill>
                    <a:schemeClr val="tx1"/>
                  </a:solidFill>
                  <a:latin typeface="Times New Roman" panose="02020603050405020304" pitchFamily="18" charset="0"/>
                </a:defRPr>
              </a:lvl3pPr>
              <a:lvl4pPr marL="1600200" indent="-228600">
                <a:defRPr sz="5000">
                  <a:solidFill>
                    <a:schemeClr val="tx1"/>
                  </a:solidFill>
                  <a:latin typeface="Times New Roman" panose="02020603050405020304" pitchFamily="18" charset="0"/>
                </a:defRPr>
              </a:lvl4pPr>
              <a:lvl5pPr marL="2057400" indent="-22860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r>
                <a:rPr lang="en-GB" altLang="en-US" sz="2000" dirty="0">
                  <a:solidFill>
                    <a:srgbClr val="FF0000"/>
                  </a:solidFill>
                </a:rPr>
                <a:t>Generative</a:t>
              </a:r>
              <a:r>
                <a:rPr lang="en-GB" altLang="en-US" sz="2000" dirty="0"/>
                <a:t> </a:t>
              </a:r>
            </a:p>
          </p:txBody>
        </p:sp>
      </p:grpSp>
    </p:spTree>
    <p:extLst>
      <p:ext uri="{BB962C8B-B14F-4D97-AF65-F5344CB8AC3E}">
        <p14:creationId xmlns:p14="http://schemas.microsoft.com/office/powerpoint/2010/main" val="7239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335454" cy="5764529"/>
              </a:xfrm>
            </p:spPr>
            <p:txBody>
              <a:bodyPr>
                <a:noAutofit/>
              </a:bodyPr>
              <a:lstStyle/>
              <a:p>
                <a:r>
                  <a:rPr lang="en-US" altLang="zh-CN" dirty="0" smtClean="0"/>
                  <a:t>TAN learning algorithm (</a:t>
                </a:r>
                <a:r>
                  <a:rPr lang="en-US" altLang="zh-CN" dirty="0"/>
                  <a:t>Chow-Liu algorithm</a:t>
                </a:r>
                <a:r>
                  <a:rPr lang="en-US" altLang="zh-CN" dirty="0" smtClean="0"/>
                  <a:t>)</a:t>
                </a:r>
              </a:p>
              <a:p>
                <a:pPr marL="536575" lvl="1" indent="-336550">
                  <a:buFont typeface="+mj-lt"/>
                  <a:buAutoNum type="arabicPeriod"/>
                </a:pPr>
                <a:r>
                  <a:rPr lang="en-US" altLang="zh-CN" dirty="0"/>
                  <a:t>From the given distribution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en-US" altLang="zh-CN" dirty="0" smtClean="0"/>
                  <a:t>, compute </a:t>
                </a:r>
                <a:r>
                  <a:rPr lang="en-US" altLang="zh-CN" dirty="0"/>
                  <a:t>the joint </a:t>
                </a:r>
                <a:r>
                  <a:rPr lang="en-US" altLang="zh-CN" dirty="0" smtClean="0"/>
                  <a:t>distribution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smtClean="0"/>
                  <a:t> for all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oMath>
                </a14:m>
                <a:endParaRPr lang="en-US" altLang="zh-CN" dirty="0" smtClean="0"/>
              </a:p>
              <a:p>
                <a:pPr marL="536575" lvl="1" indent="-336550">
                  <a:buFont typeface="+mj-lt"/>
                  <a:buAutoNum type="arabicPeriod"/>
                </a:pPr>
                <a:r>
                  <a:rPr lang="en-US" altLang="zh-CN" dirty="0"/>
                  <a:t>Using the pairwise distributions from step </a:t>
                </a:r>
                <a:r>
                  <a:rPr lang="en-US" altLang="zh-CN" dirty="0" smtClean="0"/>
                  <a:t>1, compute </a:t>
                </a:r>
                <a:r>
                  <a:rPr lang="en-US" altLang="zh-CN" dirty="0"/>
                  <a:t>the mutual information conditional </a:t>
                </a:r>
                <a14:m>
                  <m:oMath xmlns:m="http://schemas.openxmlformats.org/officeDocument/2006/math">
                    <m:r>
                      <a:rPr lang="en-US" altLang="zh-CN" i="1">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smtClean="0"/>
                  <a:t> for </a:t>
                </a:r>
                <a:r>
                  <a:rPr lang="en-US" altLang="zh-CN" dirty="0"/>
                  <a:t>each pair of nodes and assign it as the weight to the corresponding edge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i="1">
                        <a:latin typeface="Cambria Math" panose="02040503050406030204" pitchFamily="18" charset="0"/>
                      </a:rPr>
                      <m:t>)</m:t>
                    </m:r>
                  </m:oMath>
                </a14:m>
                <a:endParaRPr lang="en-US" altLang="zh-CN" dirty="0"/>
              </a:p>
              <a:p>
                <a:pPr marL="536575" lvl="1" indent="-336550">
                  <a:buFont typeface="+mj-lt"/>
                  <a:buAutoNum type="arabicPeriod"/>
                </a:pPr>
                <a:endParaRPr lang="en-US" altLang="zh-CN" sz="2400" dirty="0"/>
              </a:p>
              <a:p>
                <a:pPr marL="536575" lvl="1" indent="-336550">
                  <a:buFont typeface="+mj-lt"/>
                  <a:buAutoNum type="arabicPeriod"/>
                </a:pPr>
                <a:endParaRPr lang="en-US" altLang="zh-CN" dirty="0" smtClean="0"/>
              </a:p>
              <a:p>
                <a:pPr marL="536575" lvl="1" indent="-336550">
                  <a:buFont typeface="+mj-lt"/>
                  <a:buAutoNum type="arabicPeriod"/>
                </a:pPr>
                <a:r>
                  <a:rPr lang="en-US" altLang="zh-CN" dirty="0"/>
                  <a:t>Compute the maximum-weight spanning tree (MSWT): </a:t>
                </a:r>
                <a:endParaRPr lang="en-US" altLang="zh-CN" dirty="0" smtClean="0"/>
              </a:p>
              <a:p>
                <a:pPr marL="725805" lvl="2" indent="-342900">
                  <a:buFont typeface="+mj-lt"/>
                  <a:buAutoNum type="alphaLcPeriod"/>
                </a:pPr>
                <a:r>
                  <a:rPr lang="en-US" altLang="zh-CN" dirty="0"/>
                  <a:t>Start from the empty tree over </a:t>
                </a:r>
                <a14:m>
                  <m:oMath xmlns:m="http://schemas.openxmlformats.org/officeDocument/2006/math">
                    <m:r>
                      <a:rPr lang="en-US" altLang="zh-CN" i="1" dirty="0" smtClean="0">
                        <a:latin typeface="Cambria Math" panose="02040503050406030204" pitchFamily="18" charset="0"/>
                      </a:rPr>
                      <m:t>𝑛</m:t>
                    </m:r>
                  </m:oMath>
                </a14:m>
                <a:r>
                  <a:rPr lang="en-US" altLang="zh-CN" dirty="0"/>
                  <a:t> </a:t>
                </a:r>
                <a:r>
                  <a:rPr lang="en-US" altLang="zh-CN" dirty="0" smtClean="0"/>
                  <a:t>variables</a:t>
                </a:r>
              </a:p>
              <a:p>
                <a:pPr marL="725805" lvl="2" indent="-342900">
                  <a:buFont typeface="+mj-lt"/>
                  <a:buAutoNum type="alphaLcPeriod"/>
                </a:pPr>
                <a:r>
                  <a:rPr lang="en-US" altLang="zh-CN" dirty="0"/>
                  <a:t>Insert the two largest-weight </a:t>
                </a:r>
                <a:r>
                  <a:rPr lang="en-US" altLang="zh-CN" dirty="0" smtClean="0"/>
                  <a:t>edges</a:t>
                </a:r>
              </a:p>
              <a:p>
                <a:pPr marL="725805" lvl="2" indent="-342900">
                  <a:buFont typeface="+mj-lt"/>
                  <a:buAutoNum type="alphaLcPeriod"/>
                </a:pPr>
                <a:r>
                  <a:rPr lang="en-US" altLang="zh-CN" dirty="0"/>
                  <a:t>Find the next largest-weight edge and add it to the tree if no cycle is formed; otherwise, discard the edge and repeat this step</a:t>
                </a:r>
                <a:r>
                  <a:rPr lang="en-US" altLang="zh-CN" dirty="0" smtClean="0"/>
                  <a:t>.</a:t>
                </a:r>
              </a:p>
              <a:p>
                <a:pPr marL="725805" lvl="2" indent="-342900">
                  <a:buFont typeface="+mj-lt"/>
                  <a:buAutoNum type="alphaLcPeriod"/>
                </a:pPr>
                <a:r>
                  <a:rPr lang="en-US" altLang="zh-CN" dirty="0"/>
                  <a:t>Repeat step (c) until </a:t>
                </a:r>
                <a14:m>
                  <m:oMath xmlns:m="http://schemas.openxmlformats.org/officeDocument/2006/math">
                    <m:r>
                      <a:rPr lang="en-US" altLang="zh-CN" i="1" dirty="0" smtClean="0">
                        <a:latin typeface="Cambria Math" panose="02040503050406030204" pitchFamily="18" charset="0"/>
                      </a:rPr>
                      <m:t>𝑛</m:t>
                    </m:r>
                    <m:r>
                      <a:rPr lang="en-US" altLang="zh-CN" i="1" dirty="0" smtClean="0">
                        <a:latin typeface="Cambria Math" panose="02040503050406030204" pitchFamily="18" charset="0"/>
                      </a:rPr>
                      <m:t>−1</m:t>
                    </m:r>
                  </m:oMath>
                </a14:m>
                <a:r>
                  <a:rPr lang="en-US" altLang="zh-CN" dirty="0"/>
                  <a:t> edges have been selected (a tree is constructed).</a:t>
                </a:r>
                <a:endParaRPr lang="en-US" altLang="zh-CN" dirty="0" smtClean="0"/>
              </a:p>
              <a:p>
                <a:pPr marL="536575" lvl="1" indent="-336550">
                  <a:buFont typeface="+mj-lt"/>
                  <a:buAutoNum type="arabicPeriod"/>
                </a:pPr>
                <a:r>
                  <a:rPr lang="en-US" altLang="zh-CN" dirty="0"/>
                  <a:t>Select an arbitrary root node, and direct the edges outwards from the </a:t>
                </a:r>
                <a:r>
                  <a:rPr lang="en-US" altLang="zh-CN" dirty="0" smtClean="0"/>
                  <a:t>root</a:t>
                </a:r>
              </a:p>
              <a:p>
                <a:pPr marL="536575" lvl="1" indent="-336550">
                  <a:buFont typeface="+mj-lt"/>
                  <a:buAutoNum type="arabicPeriod"/>
                </a:pPr>
                <a:r>
                  <a:rPr lang="en-US" altLang="zh-CN" dirty="0"/>
                  <a:t>Tree approximation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oMath>
                </a14:m>
                <a:r>
                  <a:rPr lang="en-US" altLang="zh-CN" dirty="0"/>
                  <a:t>can be computed as a projection of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oMath>
                </a14:m>
                <a:r>
                  <a:rPr lang="en-US" altLang="zh-CN" dirty="0"/>
                  <a:t>on the resulting directed tree (using the product-form of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en-US" altLang="zh-CN" dirty="0"/>
                  <a:t>).</a:t>
                </a:r>
              </a:p>
              <a:p>
                <a:pPr lvl="1"/>
                <a:endParaRPr lang="zh-CN" altLang="en-US"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335454" cy="5764529"/>
              </a:xfrm>
              <a:blipFill>
                <a:blip r:embed="rId3"/>
                <a:stretch>
                  <a:fillRect l="-1096" t="-1481" r="-87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961672" y="2756632"/>
                <a:ext cx="5479129" cy="820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e>
                        <m:e>
                          <m:r>
                            <a:rPr lang="en-US" altLang="zh-CN" sz="2000" b="0" i="1" smtClean="0">
                              <a:latin typeface="Cambria Math" panose="02040503050406030204" pitchFamily="18" charset="0"/>
                            </a:rPr>
                            <m:t>𝑦</m:t>
                          </m:r>
                        </m:e>
                      </m:d>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𝑥</m:t>
                              </m:r>
                            </m:e>
                            <m:sub>
                              <m:r>
                                <m:rPr>
                                  <m:brk m:alnAt="7"/>
                                </m:rPr>
                                <a:rPr lang="en-US" altLang="zh-CN" sz="2000" b="0" i="1" smtClean="0">
                                  <a:latin typeface="Cambria Math" panose="02040503050406030204" pitchFamily="18" charset="0"/>
                                </a:rPr>
                                <m:t>𝑖</m:t>
                              </m:r>
                            </m:sub>
                          </m:sSub>
                          <m:r>
                            <m:rPr>
                              <m:brk m:alnAt="7"/>
                            </m:rP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𝑥</m:t>
                              </m:r>
                            </m:e>
                            <m:sub>
                              <m:r>
                                <m:rPr>
                                  <m:brk m:alnAt="7"/>
                                </m:rPr>
                                <a:rPr lang="en-US" altLang="zh-CN" sz="2000" b="0" i="1" smtClean="0">
                                  <a:latin typeface="Cambria Math" panose="02040503050406030204" pitchFamily="18" charset="0"/>
                                </a:rPr>
                                <m:t>𝑗</m:t>
                              </m:r>
                            </m:sub>
                          </m:sSub>
                          <m:r>
                            <m:rPr>
                              <m:brk m:alnAt="7"/>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𝑌</m:t>
                          </m:r>
                        </m:sub>
                        <m:sup/>
                        <m:e>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e>
                            <m:e>
                              <m:r>
                                <a:rPr lang="en-US" altLang="zh-CN" sz="2000" b="0" i="1" smtClean="0">
                                  <a:latin typeface="Cambria Math" panose="02040503050406030204" pitchFamily="18" charset="0"/>
                                </a:rPr>
                                <m:t>𝑐</m:t>
                              </m:r>
                            </m:e>
                          </m:d>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num>
                                <m:den>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e>
                                    <m:e>
                                      <m:r>
                                        <a:rPr lang="en-US" altLang="zh-CN" sz="2000" b="0" i="1" smtClean="0">
                                          <a:latin typeface="Cambria Math" panose="02040503050406030204" pitchFamily="18" charset="0"/>
                                        </a:rPr>
                                        <m:t>𝑐</m:t>
                                      </m:r>
                                    </m:e>
                                  </m:d>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den>
                              </m:f>
                            </m:e>
                          </m:func>
                        </m:e>
                      </m:nary>
                    </m:oMath>
                  </m:oMathPara>
                </a14:m>
                <a:endParaRPr lang="zh-CN" alt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961672" y="2756632"/>
                <a:ext cx="5479129" cy="820994"/>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15951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This algorithm determines the best tree that links all the variables, using a mutual information measurement or the BIC score variation when two variables become linked</a:t>
            </a:r>
          </a:p>
          <a:p>
            <a:r>
              <a:rPr lang="en-US" altLang="zh-CN" dirty="0"/>
              <a:t>The aim is to find an optimal solution, but in a space limited to trees</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图片 6"/>
          <p:cNvPicPr>
            <a:picLocks noChangeAspect="1"/>
          </p:cNvPicPr>
          <p:nvPr/>
        </p:nvPicPr>
        <p:blipFill>
          <a:blip r:embed="rId2"/>
          <a:stretch>
            <a:fillRect/>
          </a:stretch>
        </p:blipFill>
        <p:spPr>
          <a:xfrm>
            <a:off x="345745" y="2744879"/>
            <a:ext cx="8504762" cy="3228571"/>
          </a:xfrm>
          <a:prstGeom prst="rect">
            <a:avLst/>
          </a:prstGeom>
        </p:spPr>
      </p:pic>
    </p:spTree>
    <p:extLst>
      <p:ext uri="{BB962C8B-B14F-4D97-AF65-F5344CB8AC3E}">
        <p14:creationId xmlns:p14="http://schemas.microsoft.com/office/powerpoint/2010/main" val="1994037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11266" name="Picture 2" descr="http://ai.stanford.edu/~moises/tutorial/img166.GIF"/>
          <p:cNvPicPr>
            <a:picLocks noChangeAspect="1" noChangeArrowheads="1"/>
          </p:cNvPicPr>
          <p:nvPr/>
        </p:nvPicPr>
        <p:blipFill rotWithShape="1">
          <a:blip r:embed="rId2">
            <a:extLst>
              <a:ext uri="{28A0092B-C50C-407E-A947-70E740481C1C}">
                <a14:useLocalDpi xmlns:a14="http://schemas.microsoft.com/office/drawing/2010/main" val="0"/>
              </a:ext>
            </a:extLst>
          </a:blip>
          <a:srcRect l="6322" t="6142"/>
          <a:stretch/>
        </p:blipFill>
        <p:spPr bwMode="auto">
          <a:xfrm>
            <a:off x="441434" y="961696"/>
            <a:ext cx="5353704" cy="402298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6520192"/>
            <a:ext cx="6946790" cy="369332"/>
          </a:xfrm>
          <a:prstGeom prst="rect">
            <a:avLst/>
          </a:prstGeom>
        </p:spPr>
        <p:txBody>
          <a:bodyPr wrap="square">
            <a:spAutoFit/>
          </a:bodyPr>
          <a:lstStyle/>
          <a:p>
            <a:r>
              <a:rPr lang="en-US" altLang="zh-CN" dirty="0" smtClean="0"/>
              <a:t>(Slide comes from http</a:t>
            </a:r>
            <a:r>
              <a:rPr lang="en-US" altLang="zh-CN" dirty="0"/>
              <a:t>://ai.stanford.edu/~</a:t>
            </a:r>
            <a:r>
              <a:rPr lang="en-US" altLang="zh-CN" dirty="0" smtClean="0"/>
              <a:t>moises/tutorial/img166.GIF)</a:t>
            </a:r>
            <a:endParaRPr lang="zh-CN" altLang="en-US" dirty="0"/>
          </a:p>
        </p:txBody>
      </p:sp>
      <p:pic>
        <p:nvPicPr>
          <p:cNvPr id="8" name="Picture 2" descr="http://ai.stanford.edu/~moises/tutorial/img167.GIF"/>
          <p:cNvPicPr>
            <a:picLocks noChangeAspect="1" noChangeArrowheads="1"/>
          </p:cNvPicPr>
          <p:nvPr/>
        </p:nvPicPr>
        <p:blipFill rotWithShape="1">
          <a:blip r:embed="rId3">
            <a:extLst>
              <a:ext uri="{28A0092B-C50C-407E-A947-70E740481C1C}">
                <a14:useLocalDpi xmlns:a14="http://schemas.microsoft.com/office/drawing/2010/main" val="0"/>
              </a:ext>
            </a:extLst>
          </a:blip>
          <a:srcRect l="6695" t="6089"/>
          <a:stretch/>
        </p:blipFill>
        <p:spPr bwMode="auto">
          <a:xfrm>
            <a:off x="3783724" y="2617076"/>
            <a:ext cx="5332390" cy="402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Bayesian network (or belief network) uses Directed Acyclic Graph (DAG) to illustrate dependencies between attributes, and uses Conditional Probability Table (CPT) to describe the joint distribution of all attributes</a:t>
                </a:r>
              </a:p>
              <a:p>
                <a:r>
                  <a:rPr lang="en-US" altLang="zh-CN" dirty="0"/>
                  <a:t>What are BNs useful for</a:t>
                </a:r>
                <a:r>
                  <a:rPr lang="en-US" altLang="zh-CN" dirty="0" smtClean="0"/>
                  <a:t>?</a:t>
                </a:r>
              </a:p>
              <a:p>
                <a:pPr lvl="1"/>
                <a:r>
                  <a:rPr lang="en-US" altLang="zh-CN" dirty="0"/>
                  <a:t>Diagnosis: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𝑐𝑎𝑢𝑠𝑒</m:t>
                    </m:r>
                    <m:r>
                      <a:rPr lang="en-US" altLang="zh-CN" i="1" dirty="0" err="1">
                        <a:latin typeface="Cambria Math" panose="02040503050406030204" pitchFamily="18" charset="0"/>
                      </a:rPr>
                      <m:t>|</m:t>
                    </m:r>
                    <m:r>
                      <a:rPr lang="en-US" altLang="zh-CN" i="1" dirty="0" err="1">
                        <a:latin typeface="Cambria Math" panose="02040503050406030204" pitchFamily="18" charset="0"/>
                      </a:rPr>
                      <m:t>𝑠𝑦𝑚𝑝𝑡𝑜𝑚</m:t>
                    </m:r>
                    <m:r>
                      <a:rPr lang="en-US" altLang="zh-CN" i="1" dirty="0" smtClean="0">
                        <a:latin typeface="Cambria Math" panose="02040503050406030204" pitchFamily="18" charset="0"/>
                      </a:rPr>
                      <m:t>)=?</m:t>
                    </m:r>
                  </m:oMath>
                </a14:m>
                <a:endParaRPr lang="en-US" altLang="zh-CN" dirty="0" smtClean="0"/>
              </a:p>
              <a:p>
                <a:pPr lvl="1"/>
                <a:r>
                  <a:rPr lang="en-US" altLang="zh-CN" dirty="0"/>
                  <a:t>Prediction: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𝑠𝑦𝑚𝑝𝑡𝑜𝑚</m:t>
                    </m:r>
                    <m:r>
                      <a:rPr lang="en-US" altLang="zh-CN" i="1" dirty="0" err="1">
                        <a:latin typeface="Cambria Math" panose="02040503050406030204" pitchFamily="18" charset="0"/>
                      </a:rPr>
                      <m:t>|</m:t>
                    </m:r>
                    <m:r>
                      <a:rPr lang="en-US" altLang="zh-CN" i="1" dirty="0" err="1">
                        <a:latin typeface="Cambria Math" panose="02040503050406030204" pitchFamily="18" charset="0"/>
                      </a:rPr>
                      <m:t>𝑐𝑎𝑢𝑠𝑒</m:t>
                    </m:r>
                    <m:r>
                      <a:rPr lang="en-US" altLang="zh-CN" i="1" dirty="0" smtClean="0">
                        <a:latin typeface="Cambria Math" panose="02040503050406030204" pitchFamily="18" charset="0"/>
                      </a:rPr>
                      <m:t>)=?</m:t>
                    </m:r>
                  </m:oMath>
                </a14:m>
                <a:endParaRPr lang="en-US" altLang="zh-CN" dirty="0" smtClean="0"/>
              </a:p>
              <a:p>
                <a:pPr lvl="1"/>
                <a:r>
                  <a:rPr lang="en-US" altLang="zh-CN" dirty="0"/>
                  <a:t>Classification: </a:t>
                </a:r>
                <a14:m>
                  <m:oMath xmlns:m="http://schemas.openxmlformats.org/officeDocument/2006/math">
                    <m:limLow>
                      <m:limLowPr>
                        <m:ctrlPr>
                          <a:rPr lang="en-US" altLang="zh-CN" b="0" i="1" dirty="0" smtClean="0">
                            <a:latin typeface="Cambria Math" panose="02040503050406030204" pitchFamily="18" charset="0"/>
                          </a:rPr>
                        </m:ctrlPr>
                      </m:limLowPr>
                      <m:e>
                        <m:r>
                          <m:rPr>
                            <m:sty m:val="p"/>
                          </m:rPr>
                          <a:rPr lang="en-US" altLang="zh-CN" i="0" dirty="0" smtClean="0">
                            <a:latin typeface="Cambria Math" panose="02040503050406030204" pitchFamily="18" charset="0"/>
                          </a:rPr>
                          <m:t>max</m:t>
                        </m:r>
                      </m:e>
                      <m:lim>
                        <m:r>
                          <a:rPr lang="en-US" altLang="zh-CN" b="0" i="1" dirty="0" smtClean="0">
                            <a:latin typeface="Cambria Math" panose="02040503050406030204" pitchFamily="18" charset="0"/>
                          </a:rPr>
                          <m:t>𝑐𝑙𝑎𝑠𝑠</m:t>
                        </m:r>
                      </m:lim>
                    </m:limLow>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𝑐𝑙𝑎𝑠𝑠</m:t>
                    </m:r>
                    <m:r>
                      <a:rPr lang="en-US" altLang="zh-CN" i="1" dirty="0" err="1">
                        <a:latin typeface="Cambria Math" panose="02040503050406030204" pitchFamily="18" charset="0"/>
                      </a:rPr>
                      <m:t>|</m:t>
                    </m:r>
                    <m:r>
                      <a:rPr lang="en-US" altLang="zh-CN" i="1" dirty="0" err="1">
                        <a:latin typeface="Cambria Math" panose="02040503050406030204" pitchFamily="18" charset="0"/>
                      </a:rPr>
                      <m:t>𝑑𝑎𝑡𝑎</m:t>
                    </m:r>
                    <m:r>
                      <a:rPr lang="en-US" altLang="zh-CN" i="1" dirty="0">
                        <a:latin typeface="Cambria Math" panose="02040503050406030204" pitchFamily="18" charset="0"/>
                      </a:rPr>
                      <m:t> </m:t>
                    </m:r>
                    <m:r>
                      <a:rPr lang="en-US" altLang="zh-CN" i="1" dirty="0" smtClean="0">
                        <a:latin typeface="Cambria Math" panose="02040503050406030204" pitchFamily="18" charset="0"/>
                      </a:rPr>
                      <m:t>)</m:t>
                    </m:r>
                  </m:oMath>
                </a14:m>
                <a:endParaRPr lang="en-US" altLang="zh-CN" dirty="0" smtClean="0"/>
              </a:p>
              <a:p>
                <a:pPr lvl="1"/>
                <a:r>
                  <a:rPr lang="en-US" altLang="zh-CN" dirty="0"/>
                  <a:t>Decision-making (given a cost function</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58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图片 6"/>
          <p:cNvPicPr>
            <a:picLocks noChangeAspect="1"/>
          </p:cNvPicPr>
          <p:nvPr/>
        </p:nvPicPr>
        <p:blipFill>
          <a:blip r:embed="rId4"/>
          <a:stretch>
            <a:fillRect/>
          </a:stretch>
        </p:blipFill>
        <p:spPr>
          <a:xfrm>
            <a:off x="6381742" y="1876239"/>
            <a:ext cx="2419048" cy="2285714"/>
          </a:xfrm>
          <a:prstGeom prst="rect">
            <a:avLst/>
          </a:prstGeom>
        </p:spPr>
      </p:pic>
      <p:pic>
        <p:nvPicPr>
          <p:cNvPr id="8" name="图片 7"/>
          <p:cNvPicPr>
            <a:picLocks noChangeAspect="1"/>
          </p:cNvPicPr>
          <p:nvPr/>
        </p:nvPicPr>
        <p:blipFill>
          <a:blip r:embed="rId5"/>
          <a:stretch>
            <a:fillRect/>
          </a:stretch>
        </p:blipFill>
        <p:spPr>
          <a:xfrm>
            <a:off x="842637" y="4450201"/>
            <a:ext cx="7809524" cy="2390476"/>
          </a:xfrm>
          <a:prstGeom prst="rect">
            <a:avLst/>
          </a:prstGeom>
        </p:spPr>
      </p:pic>
    </p:spTree>
    <p:extLst>
      <p:ext uri="{BB962C8B-B14F-4D97-AF65-F5344CB8AC3E}">
        <p14:creationId xmlns:p14="http://schemas.microsoft.com/office/powerpoint/2010/main" val="3361394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t>A Bayesian network </a:t>
                </a:r>
                <a14:m>
                  <m:oMath xmlns:m="http://schemas.openxmlformats.org/officeDocument/2006/math">
                    <m:r>
                      <a:rPr lang="en-US" altLang="zh-CN" i="1" dirty="0" smtClean="0">
                        <a:latin typeface="Cambria Math" panose="02040503050406030204" pitchFamily="18" charset="0"/>
                      </a:rPr>
                      <m:t>𝐵</m:t>
                    </m:r>
                  </m:oMath>
                </a14:m>
                <a:r>
                  <a:rPr lang="en-US" altLang="zh-CN" dirty="0" smtClean="0"/>
                  <a:t> can be denoted by </a:t>
                </a:r>
                <a14:m>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Θ</m:t>
                        </m:r>
                      </m:e>
                    </m:d>
                  </m:oMath>
                </a14:m>
                <a:endParaRPr lang="en-US" altLang="zh-CN" dirty="0" smtClean="0"/>
              </a:p>
              <a:p>
                <a:pPr lvl="1"/>
                <a14:m>
                  <m:oMath xmlns:m="http://schemas.openxmlformats.org/officeDocument/2006/math">
                    <m:r>
                      <a:rPr lang="en-US" altLang="zh-CN" i="1" dirty="0" smtClean="0">
                        <a:latin typeface="Cambria Math" panose="02040503050406030204" pitchFamily="18" charset="0"/>
                      </a:rPr>
                      <m:t>𝐺</m:t>
                    </m:r>
                  </m:oMath>
                </a14:m>
                <a:r>
                  <a:rPr lang="en-US" altLang="zh-CN" dirty="0" smtClean="0"/>
                  <a:t> is a DAG with each node corresponding to an attribute</a:t>
                </a:r>
              </a:p>
              <a:p>
                <a:pPr lvl="1"/>
                <a:r>
                  <a:rPr lang="en-US" altLang="zh-CN" dirty="0" smtClean="0"/>
                  <a:t>If two attributes are not independent, there is an edge </a:t>
                </a:r>
                <a:r>
                  <a:rPr lang="en-US" altLang="zh-CN" dirty="0"/>
                  <a:t>in </a:t>
                </a:r>
                <a14:m>
                  <m:oMath xmlns:m="http://schemas.openxmlformats.org/officeDocument/2006/math">
                    <m:r>
                      <a:rPr lang="en-US" altLang="zh-CN" i="1" dirty="0">
                        <a:latin typeface="Cambria Math" panose="02040503050406030204" pitchFamily="18" charset="0"/>
                      </a:rPr>
                      <m:t>𝐺</m:t>
                    </m:r>
                  </m:oMath>
                </a14:m>
                <a:r>
                  <a:rPr lang="en-US" altLang="zh-CN" dirty="0"/>
                  <a:t> </a:t>
                </a:r>
                <a:r>
                  <a:rPr lang="en-US" altLang="zh-CN" dirty="0" smtClean="0"/>
                  <a:t>connecting them together</a:t>
                </a:r>
              </a:p>
              <a:p>
                <a:pPr lvl="1"/>
                <a14:m>
                  <m:oMath xmlns:m="http://schemas.openxmlformats.org/officeDocument/2006/math">
                    <m:r>
                      <m:rPr>
                        <m:sty m:val="p"/>
                      </m:rPr>
                      <a:rPr lang="en-US" altLang="zh-CN" b="0" i="0" smtClean="0">
                        <a:latin typeface="Cambria Math" panose="02040503050406030204" pitchFamily="18" charset="0"/>
                      </a:rPr>
                      <m:t>Θ</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𝜃</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𝑖</m:t>
                                </m:r>
                              </m:sub>
                            </m:sSub>
                          </m:sub>
                        </m:sSub>
                      </m:e>
                    </m:d>
                    <m:r>
                      <a:rPr lang="en-US" altLang="zh-CN" b="0" i="1"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𝜃</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smtClean="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𝑖</m:t>
                        </m:r>
                      </m:sub>
                    </m:sSub>
                  </m:oMath>
                </a14:m>
                <a:r>
                  <a:rPr lang="en-US" altLang="zh-CN" dirty="0" smtClean="0"/>
                  <a:t> is a set consisting of all parent nodes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44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grpSp>
        <p:nvGrpSpPr>
          <p:cNvPr id="33" name="组合 32"/>
          <p:cNvGrpSpPr/>
          <p:nvPr/>
        </p:nvGrpSpPr>
        <p:grpSpPr>
          <a:xfrm>
            <a:off x="587829" y="4414345"/>
            <a:ext cx="5800059" cy="1886882"/>
            <a:chOff x="1310156" y="4398579"/>
            <a:chExt cx="5800059" cy="1886882"/>
          </a:xfrm>
        </p:grpSpPr>
        <p:grpSp>
          <p:nvGrpSpPr>
            <p:cNvPr id="9" name="组合 8"/>
            <p:cNvGrpSpPr/>
            <p:nvPr/>
          </p:nvGrpSpPr>
          <p:grpSpPr>
            <a:xfrm>
              <a:off x="2231601" y="4398579"/>
              <a:ext cx="1407281" cy="725214"/>
              <a:chOff x="986112" y="4398579"/>
              <a:chExt cx="1407281" cy="725214"/>
            </a:xfrm>
          </p:grpSpPr>
          <p:sp>
            <p:nvSpPr>
              <p:cNvPr id="7" name="椭圆 6"/>
              <p:cNvSpPr/>
              <p:nvPr/>
            </p:nvSpPr>
            <p:spPr>
              <a:xfrm>
                <a:off x="98611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16674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好瓜</a:t>
                    </a:r>
                    <a:r>
                      <a:rPr lang="en-US" altLang="zh-CN" sz="2000" dirty="0" smtClean="0"/>
                      <a:t>)</a:t>
                    </a:r>
                    <a:endParaRPr lang="zh-CN" altLang="en-US" sz="20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166741" y="4572001"/>
                    <a:ext cx="1226652" cy="400110"/>
                  </a:xfrm>
                  <a:prstGeom prst="rect">
                    <a:avLst/>
                  </a:prstGeom>
                  <a:blipFill>
                    <a:blip r:embed="rId3"/>
                    <a:stretch>
                      <a:fillRect t="-13846" b="-29231"/>
                    </a:stretch>
                  </a:blipFill>
                </p:spPr>
                <p:txBody>
                  <a:bodyPr/>
                  <a:lstStyle/>
                  <a:p>
                    <a:r>
                      <a:rPr lang="zh-CN" altLang="en-US">
                        <a:noFill/>
                      </a:rPr>
                      <a:t> </a:t>
                    </a:r>
                  </a:p>
                </p:txBody>
              </p:sp>
            </mc:Fallback>
          </mc:AlternateContent>
        </p:grpSp>
        <p:grpSp>
          <p:nvGrpSpPr>
            <p:cNvPr id="10" name="组合 9"/>
            <p:cNvGrpSpPr/>
            <p:nvPr/>
          </p:nvGrpSpPr>
          <p:grpSpPr>
            <a:xfrm>
              <a:off x="4649616" y="4414345"/>
              <a:ext cx="1337095" cy="725214"/>
              <a:chOff x="1049168" y="4414345"/>
              <a:chExt cx="1337095" cy="725214"/>
            </a:xfrm>
          </p:grpSpPr>
          <p:sp>
            <p:nvSpPr>
              <p:cNvPr id="11" name="椭圆 10"/>
              <p:cNvSpPr/>
              <p:nvPr/>
            </p:nvSpPr>
            <p:spPr>
              <a:xfrm>
                <a:off x="1049168" y="4414345"/>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198264" y="4587767"/>
                    <a:ext cx="1129127"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甜度</a:t>
                    </a:r>
                    <a:r>
                      <a:rPr lang="en-US" altLang="zh-CN" sz="2000" dirty="0" smtClean="0"/>
                      <a:t>)</a:t>
                    </a:r>
                    <a:endParaRPr lang="zh-CN" altLang="en-US" sz="20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198264" y="4587767"/>
                    <a:ext cx="1129127" cy="400110"/>
                  </a:xfrm>
                  <a:prstGeom prst="rect">
                    <a:avLst/>
                  </a:prstGeom>
                  <a:blipFill>
                    <a:blip r:embed="rId4"/>
                    <a:stretch>
                      <a:fillRect t="-12121" r="-3243" b="-27273"/>
                    </a:stretch>
                  </a:blipFill>
                </p:spPr>
                <p:txBody>
                  <a:bodyPr/>
                  <a:lstStyle/>
                  <a:p>
                    <a:r>
                      <a:rPr lang="zh-CN" altLang="en-US">
                        <a:noFill/>
                      </a:rPr>
                      <a:t> </a:t>
                    </a:r>
                  </a:p>
                </p:txBody>
              </p:sp>
            </mc:Fallback>
          </mc:AlternateContent>
        </p:grpSp>
        <p:grpSp>
          <p:nvGrpSpPr>
            <p:cNvPr id="13" name="组合 12"/>
            <p:cNvGrpSpPr/>
            <p:nvPr/>
          </p:nvGrpSpPr>
          <p:grpSpPr>
            <a:xfrm>
              <a:off x="1310156" y="5560247"/>
              <a:ext cx="1407281" cy="725214"/>
              <a:chOff x="1427544" y="4398579"/>
              <a:chExt cx="1407281" cy="725214"/>
            </a:xfrm>
          </p:grpSpPr>
          <p:sp>
            <p:nvSpPr>
              <p:cNvPr id="14" name="椭圆 13"/>
              <p:cNvSpPr/>
              <p:nvPr/>
            </p:nvSpPr>
            <p:spPr>
              <a:xfrm>
                <a:off x="1427544"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608173"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敲声</a:t>
                    </a:r>
                    <a:r>
                      <a:rPr lang="en-US" altLang="zh-CN" sz="2000" dirty="0" smtClean="0"/>
                      <a:t>)</a:t>
                    </a:r>
                    <a:endParaRPr lang="zh-CN" altLang="en-US" sz="20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608173" y="4572001"/>
                    <a:ext cx="1226652" cy="400110"/>
                  </a:xfrm>
                  <a:prstGeom prst="rect">
                    <a:avLst/>
                  </a:prstGeom>
                  <a:blipFill>
                    <a:blip r:embed="rId5"/>
                    <a:stretch>
                      <a:fillRect t="-12121" b="-27273"/>
                    </a:stretch>
                  </a:blipFill>
                </p:spPr>
                <p:txBody>
                  <a:bodyPr/>
                  <a:lstStyle/>
                  <a:p>
                    <a:r>
                      <a:rPr lang="zh-CN" altLang="en-US">
                        <a:noFill/>
                      </a:rPr>
                      <a:t> </a:t>
                    </a:r>
                  </a:p>
                </p:txBody>
              </p:sp>
            </mc:Fallback>
          </mc:AlternateContent>
        </p:grpSp>
        <p:grpSp>
          <p:nvGrpSpPr>
            <p:cNvPr id="16" name="组合 15"/>
            <p:cNvGrpSpPr/>
            <p:nvPr/>
          </p:nvGrpSpPr>
          <p:grpSpPr>
            <a:xfrm>
              <a:off x="3495547" y="5560247"/>
              <a:ext cx="1407281" cy="725214"/>
              <a:chOff x="1096462" y="4398579"/>
              <a:chExt cx="1407281" cy="725214"/>
            </a:xfrm>
          </p:grpSpPr>
          <p:sp>
            <p:nvSpPr>
              <p:cNvPr id="17" name="椭圆 16"/>
              <p:cNvSpPr/>
              <p:nvPr/>
            </p:nvSpPr>
            <p:spPr>
              <a:xfrm>
                <a:off x="109646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127709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色泽</a:t>
                    </a:r>
                    <a:r>
                      <a:rPr lang="en-US" altLang="zh-CN" sz="2000" dirty="0" smtClean="0"/>
                      <a:t>)</a:t>
                    </a:r>
                    <a:endParaRPr lang="zh-CN" altLang="en-US" sz="20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277091" y="4572001"/>
                    <a:ext cx="1226652" cy="400110"/>
                  </a:xfrm>
                  <a:prstGeom prst="rect">
                    <a:avLst/>
                  </a:prstGeom>
                  <a:blipFill>
                    <a:blip r:embed="rId6"/>
                    <a:stretch>
                      <a:fillRect t="-12121" b="-27273"/>
                    </a:stretch>
                  </a:blipFill>
                </p:spPr>
                <p:txBody>
                  <a:bodyPr/>
                  <a:lstStyle/>
                  <a:p>
                    <a:r>
                      <a:rPr lang="zh-CN" altLang="en-US">
                        <a:noFill/>
                      </a:rPr>
                      <a:t> </a:t>
                    </a:r>
                  </a:p>
                </p:txBody>
              </p:sp>
            </mc:Fallback>
          </mc:AlternateContent>
        </p:grpSp>
        <p:grpSp>
          <p:nvGrpSpPr>
            <p:cNvPr id="19" name="组合 18"/>
            <p:cNvGrpSpPr/>
            <p:nvPr/>
          </p:nvGrpSpPr>
          <p:grpSpPr>
            <a:xfrm>
              <a:off x="5702934" y="5518344"/>
              <a:ext cx="1407281" cy="725214"/>
              <a:chOff x="765391" y="4398579"/>
              <a:chExt cx="1407281" cy="725214"/>
            </a:xfrm>
          </p:grpSpPr>
          <p:sp>
            <p:nvSpPr>
              <p:cNvPr id="20" name="椭圆 19"/>
              <p:cNvSpPr/>
              <p:nvPr/>
            </p:nvSpPr>
            <p:spPr>
              <a:xfrm>
                <a:off x="765391"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946020"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根蒂</a:t>
                    </a:r>
                    <a:r>
                      <a:rPr lang="en-US" altLang="zh-CN" sz="2000" dirty="0" smtClean="0"/>
                      <a:t>)</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46020" y="4572001"/>
                    <a:ext cx="1226652" cy="400110"/>
                  </a:xfrm>
                  <a:prstGeom prst="rect">
                    <a:avLst/>
                  </a:prstGeom>
                  <a:blipFill>
                    <a:blip r:embed="rId7"/>
                    <a:stretch>
                      <a:fillRect t="-12121" b="-27273"/>
                    </a:stretch>
                  </a:blipFill>
                </p:spPr>
                <p:txBody>
                  <a:bodyPr/>
                  <a:lstStyle/>
                  <a:p>
                    <a:r>
                      <a:rPr lang="zh-CN" altLang="en-US">
                        <a:noFill/>
                      </a:rPr>
                      <a:t> </a:t>
                    </a:r>
                  </a:p>
                </p:txBody>
              </p:sp>
            </mc:Fallback>
          </mc:AlternateContent>
        </p:grpSp>
        <p:cxnSp>
          <p:nvCxnSpPr>
            <p:cNvPr id="23" name="直接箭头连接符 22"/>
            <p:cNvCxnSpPr>
              <a:stCxn id="7" idx="3"/>
              <a:endCxn id="14" idx="0"/>
            </p:cNvCxnSpPr>
            <p:nvPr/>
          </p:nvCxnSpPr>
          <p:spPr>
            <a:xfrm flipH="1">
              <a:off x="1978704" y="5017588"/>
              <a:ext cx="448710"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7" idx="5"/>
              <a:endCxn id="17" idx="0"/>
            </p:cNvCxnSpPr>
            <p:nvPr/>
          </p:nvCxnSpPr>
          <p:spPr>
            <a:xfrm>
              <a:off x="3372883" y="5017588"/>
              <a:ext cx="791212"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7" idx="0"/>
            </p:cNvCxnSpPr>
            <p:nvPr/>
          </p:nvCxnSpPr>
          <p:spPr>
            <a:xfrm flipH="1">
              <a:off x="4164095" y="5032268"/>
              <a:ext cx="716749" cy="527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1" idx="5"/>
              <a:endCxn id="20" idx="0"/>
            </p:cNvCxnSpPr>
            <p:nvPr/>
          </p:nvCxnSpPr>
          <p:spPr>
            <a:xfrm>
              <a:off x="5790898" y="5033354"/>
              <a:ext cx="580584" cy="484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4" name="弧形 33"/>
          <p:cNvSpPr/>
          <p:nvPr/>
        </p:nvSpPr>
        <p:spPr>
          <a:xfrm flipH="1">
            <a:off x="5715237" y="4916351"/>
            <a:ext cx="1710107" cy="1319323"/>
          </a:xfrm>
          <a:prstGeom prst="arc">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39" name="表格 38"/>
          <p:cNvGraphicFramePr>
            <a:graphicFrameLocks noGrp="1"/>
          </p:cNvGraphicFramePr>
          <p:nvPr>
            <p:extLst>
              <p:ext uri="{D42A27DB-BD31-4B8C-83A1-F6EECF244321}">
                <p14:modId xmlns:p14="http://schemas.microsoft.com/office/powerpoint/2010/main" val="1131141905"/>
              </p:ext>
            </p:extLst>
          </p:nvPr>
        </p:nvGraphicFramePr>
        <p:xfrm>
          <a:off x="6871703" y="4484714"/>
          <a:ext cx="2070087" cy="1097280"/>
        </p:xfrm>
        <a:graphic>
          <a:graphicData uri="http://schemas.openxmlformats.org/drawingml/2006/table">
            <a:tbl>
              <a:tblPr firstRow="1" bandRow="1">
                <a:tableStyleId>{5940675A-B579-460E-94D1-54222C63F5DA}</a:tableStyleId>
              </a:tblPr>
              <a:tblGrid>
                <a:gridCol w="588130">
                  <a:extLst>
                    <a:ext uri="{9D8B030D-6E8A-4147-A177-3AD203B41FA5}">
                      <a16:colId xmlns:a16="http://schemas.microsoft.com/office/drawing/2014/main" val="75128186"/>
                    </a:ext>
                  </a:extLst>
                </a:gridCol>
                <a:gridCol w="791928">
                  <a:extLst>
                    <a:ext uri="{9D8B030D-6E8A-4147-A177-3AD203B41FA5}">
                      <a16:colId xmlns:a16="http://schemas.microsoft.com/office/drawing/2014/main" val="3824044996"/>
                    </a:ext>
                  </a:extLst>
                </a:gridCol>
                <a:gridCol w="690029">
                  <a:extLst>
                    <a:ext uri="{9D8B030D-6E8A-4147-A177-3AD203B41FA5}">
                      <a16:colId xmlns:a16="http://schemas.microsoft.com/office/drawing/2014/main" val="185131464"/>
                    </a:ext>
                  </a:extLst>
                </a:gridCol>
              </a:tblGrid>
              <a:tr h="351306">
                <a:tc>
                  <a:txBody>
                    <a:bodyPr/>
                    <a:lstStyle/>
                    <a:p>
                      <a:pPr algn="ct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smtClean="0"/>
                        <a:t>硬挺</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smtClean="0"/>
                        <a:t>蜷缩</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326731"/>
                  </a:ext>
                </a:extLst>
              </a:tr>
              <a:tr h="341726">
                <a:tc>
                  <a:txBody>
                    <a:bodyPr/>
                    <a:lstStyle/>
                    <a:p>
                      <a:pPr algn="ctr"/>
                      <a:r>
                        <a:rPr lang="zh-CN" altLang="en-US" dirty="0" smtClean="0"/>
                        <a:t>高</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0.1</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0.9</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891095"/>
                  </a:ext>
                </a:extLst>
              </a:tr>
              <a:tr h="341726">
                <a:tc>
                  <a:txBody>
                    <a:bodyPr/>
                    <a:lstStyle/>
                    <a:p>
                      <a:pPr algn="ctr"/>
                      <a:r>
                        <a:rPr lang="zh-CN" altLang="en-US" dirty="0" smtClean="0"/>
                        <a:t>低</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0.7</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0.3</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290710"/>
                  </a:ext>
                </a:extLst>
              </a:tr>
            </a:tbl>
          </a:graphicData>
        </a:graphic>
      </p:graphicFrame>
      <p:sp>
        <p:nvSpPr>
          <p:cNvPr id="42" name="文本框 41"/>
          <p:cNvSpPr txBox="1"/>
          <p:nvPr/>
        </p:nvSpPr>
        <p:spPr>
          <a:xfrm>
            <a:off x="7906746" y="4114800"/>
            <a:ext cx="1035044" cy="369332"/>
          </a:xfrm>
          <a:prstGeom prst="rect">
            <a:avLst/>
          </a:prstGeom>
          <a:noFill/>
        </p:spPr>
        <p:txBody>
          <a:bodyPr wrap="square" rtlCol="0">
            <a:spAutoFit/>
          </a:bodyPr>
          <a:lstStyle/>
          <a:p>
            <a:r>
              <a:rPr lang="zh-CN" altLang="en-US" dirty="0" smtClean="0"/>
              <a:t>根蒂</a:t>
            </a:r>
            <a:endParaRPr lang="zh-CN" altLang="en-US" dirty="0"/>
          </a:p>
        </p:txBody>
      </p:sp>
      <p:sp>
        <p:nvSpPr>
          <p:cNvPr id="43" name="文本框 42"/>
          <p:cNvSpPr txBox="1"/>
          <p:nvPr/>
        </p:nvSpPr>
        <p:spPr>
          <a:xfrm>
            <a:off x="6452958" y="4757792"/>
            <a:ext cx="483445" cy="646331"/>
          </a:xfrm>
          <a:prstGeom prst="rect">
            <a:avLst/>
          </a:prstGeom>
          <a:noFill/>
        </p:spPr>
        <p:txBody>
          <a:bodyPr wrap="square" rtlCol="0">
            <a:spAutoFit/>
          </a:bodyPr>
          <a:lstStyle/>
          <a:p>
            <a:r>
              <a:rPr lang="zh-CN" altLang="en-US" dirty="0" smtClean="0"/>
              <a:t>甜度</a:t>
            </a:r>
            <a:endParaRPr lang="zh-CN" altLang="en-US" dirty="0"/>
          </a:p>
        </p:txBody>
      </p:sp>
    </p:spTree>
    <p:extLst>
      <p:ext uri="{BB962C8B-B14F-4D97-AF65-F5344CB8AC3E}">
        <p14:creationId xmlns:p14="http://schemas.microsoft.com/office/powerpoint/2010/main" val="3339279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Each </a:t>
                </a:r>
                <a:r>
                  <a:rPr lang="en-US" altLang="zh-CN" dirty="0"/>
                  <a:t>node is </a:t>
                </a:r>
                <a:r>
                  <a:rPr lang="en-US" altLang="zh-CN" dirty="0" smtClean="0"/>
                  <a:t>independent of its non-descendants </a:t>
                </a:r>
                <a:r>
                  <a:rPr lang="en-US" altLang="zh-CN" dirty="0"/>
                  <a:t>given its </a:t>
                </a:r>
                <a:r>
                  <a:rPr lang="en-US" altLang="zh-CN" dirty="0" smtClean="0"/>
                  <a:t>parents. The joint distribution of attributes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𝑑</m:t>
                        </m:r>
                      </m:sub>
                    </m:sSub>
                  </m:oMath>
                </a14:m>
                <a:r>
                  <a:rPr lang="zh-CN" altLang="en-US" dirty="0" smtClean="0"/>
                  <a:t> </a:t>
                </a:r>
                <a:r>
                  <a:rPr lang="en-US" altLang="zh-CN" dirty="0" smtClean="0"/>
                  <a:t>can be written as</a:t>
                </a:r>
              </a:p>
              <a:p>
                <a:pPr algn="ctr"/>
                <a:endParaRPr lang="en-US" altLang="zh-CN" dirty="0"/>
              </a:p>
              <a:p>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06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矩形 6"/>
              <p:cNvSpPr/>
              <p:nvPr/>
            </p:nvSpPr>
            <p:spPr>
              <a:xfrm>
                <a:off x="1462370" y="2080178"/>
                <a:ext cx="6221639" cy="1138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𝐵</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𝑑</m:t>
                              </m:r>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𝑑</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nary>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𝑑</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sub>
                          </m:sSub>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462370" y="2080178"/>
                <a:ext cx="6221639" cy="1138260"/>
              </a:xfrm>
              <a:prstGeom prst="rect">
                <a:avLst/>
              </a:prstGeom>
              <a:blipFill>
                <a:blip r:embed="rId3"/>
                <a:stretch>
                  <a:fillRect/>
                </a:stretch>
              </a:blipFill>
            </p:spPr>
            <p:txBody>
              <a:bodyPr/>
              <a:lstStyle/>
              <a:p>
                <a:r>
                  <a:rPr lang="zh-CN" altLang="en-US">
                    <a:noFill/>
                  </a:rPr>
                  <a:t> </a:t>
                </a:r>
              </a:p>
            </p:txBody>
          </p:sp>
        </mc:Fallback>
      </mc:AlternateContent>
      <p:grpSp>
        <p:nvGrpSpPr>
          <p:cNvPr id="8" name="组合 7"/>
          <p:cNvGrpSpPr/>
          <p:nvPr/>
        </p:nvGrpSpPr>
        <p:grpSpPr>
          <a:xfrm>
            <a:off x="587829" y="4414345"/>
            <a:ext cx="5800059" cy="1886882"/>
            <a:chOff x="1310156" y="4398579"/>
            <a:chExt cx="5800059" cy="1886882"/>
          </a:xfrm>
        </p:grpSpPr>
        <p:grpSp>
          <p:nvGrpSpPr>
            <p:cNvPr id="9" name="组合 8"/>
            <p:cNvGrpSpPr/>
            <p:nvPr/>
          </p:nvGrpSpPr>
          <p:grpSpPr>
            <a:xfrm>
              <a:off x="2231601" y="4398579"/>
              <a:ext cx="1407281" cy="725214"/>
              <a:chOff x="986112" y="4398579"/>
              <a:chExt cx="1407281" cy="725214"/>
            </a:xfrm>
          </p:grpSpPr>
          <p:sp>
            <p:nvSpPr>
              <p:cNvPr id="26" name="椭圆 25"/>
              <p:cNvSpPr/>
              <p:nvPr/>
            </p:nvSpPr>
            <p:spPr>
              <a:xfrm>
                <a:off x="98611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116674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好瓜</a:t>
                    </a:r>
                    <a:r>
                      <a:rPr lang="en-US" altLang="zh-CN" sz="2000" dirty="0" smtClean="0"/>
                      <a:t>)</a:t>
                    </a:r>
                    <a:endParaRPr lang="zh-CN" altLang="en-US" sz="200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166741" y="4572001"/>
                    <a:ext cx="1226652" cy="400110"/>
                  </a:xfrm>
                  <a:prstGeom prst="rect">
                    <a:avLst/>
                  </a:prstGeom>
                  <a:blipFill>
                    <a:blip r:embed="rId4"/>
                    <a:stretch>
                      <a:fillRect t="-13846" b="-29231"/>
                    </a:stretch>
                  </a:blipFill>
                </p:spPr>
                <p:txBody>
                  <a:bodyPr/>
                  <a:lstStyle/>
                  <a:p>
                    <a:r>
                      <a:rPr lang="zh-CN" altLang="en-US">
                        <a:noFill/>
                      </a:rPr>
                      <a:t> </a:t>
                    </a:r>
                  </a:p>
                </p:txBody>
              </p:sp>
            </mc:Fallback>
          </mc:AlternateContent>
        </p:grpSp>
        <p:grpSp>
          <p:nvGrpSpPr>
            <p:cNvPr id="10" name="组合 9"/>
            <p:cNvGrpSpPr/>
            <p:nvPr/>
          </p:nvGrpSpPr>
          <p:grpSpPr>
            <a:xfrm>
              <a:off x="4649616" y="4414345"/>
              <a:ext cx="1337095" cy="725214"/>
              <a:chOff x="1049168" y="4414345"/>
              <a:chExt cx="1337095" cy="725214"/>
            </a:xfrm>
          </p:grpSpPr>
          <p:sp>
            <p:nvSpPr>
              <p:cNvPr id="24" name="椭圆 23"/>
              <p:cNvSpPr/>
              <p:nvPr/>
            </p:nvSpPr>
            <p:spPr>
              <a:xfrm>
                <a:off x="1049168" y="4414345"/>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1198264" y="4587767"/>
                    <a:ext cx="1129127"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甜度</a:t>
                    </a:r>
                    <a:r>
                      <a:rPr lang="en-US" altLang="zh-CN" sz="2000" dirty="0" smtClean="0"/>
                      <a:t>)</a:t>
                    </a:r>
                    <a:endParaRPr lang="zh-CN" altLang="en-US" sz="2000" dirty="0"/>
                  </a:p>
                </p:txBody>
              </p:sp>
            </mc:Choice>
            <mc:Fallback xmlns="">
              <p:sp>
                <p:nvSpPr>
                  <p:cNvPr id="25" name="文本框 24"/>
                  <p:cNvSpPr txBox="1">
                    <a:spLocks noRot="1" noChangeAspect="1" noMove="1" noResize="1" noEditPoints="1" noAdjustHandles="1" noChangeArrowheads="1" noChangeShapeType="1" noTextEdit="1"/>
                  </p:cNvSpPr>
                  <p:nvPr/>
                </p:nvSpPr>
                <p:spPr>
                  <a:xfrm>
                    <a:off x="1198264" y="4587767"/>
                    <a:ext cx="1129127" cy="400110"/>
                  </a:xfrm>
                  <a:prstGeom prst="rect">
                    <a:avLst/>
                  </a:prstGeom>
                  <a:blipFill>
                    <a:blip r:embed="rId5"/>
                    <a:stretch>
                      <a:fillRect t="-12121" r="-3243" b="-27273"/>
                    </a:stretch>
                  </a:blipFill>
                </p:spPr>
                <p:txBody>
                  <a:bodyPr/>
                  <a:lstStyle/>
                  <a:p>
                    <a:r>
                      <a:rPr lang="zh-CN" altLang="en-US">
                        <a:noFill/>
                      </a:rPr>
                      <a:t> </a:t>
                    </a:r>
                  </a:p>
                </p:txBody>
              </p:sp>
            </mc:Fallback>
          </mc:AlternateContent>
        </p:grpSp>
        <p:grpSp>
          <p:nvGrpSpPr>
            <p:cNvPr id="11" name="组合 10"/>
            <p:cNvGrpSpPr/>
            <p:nvPr/>
          </p:nvGrpSpPr>
          <p:grpSpPr>
            <a:xfrm>
              <a:off x="1310156" y="5560247"/>
              <a:ext cx="1407281" cy="725214"/>
              <a:chOff x="1427544" y="4398579"/>
              <a:chExt cx="1407281" cy="725214"/>
            </a:xfrm>
          </p:grpSpPr>
          <p:sp>
            <p:nvSpPr>
              <p:cNvPr id="22" name="椭圆 21"/>
              <p:cNvSpPr/>
              <p:nvPr/>
            </p:nvSpPr>
            <p:spPr>
              <a:xfrm>
                <a:off x="1427544"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文本框 22"/>
                  <p:cNvSpPr txBox="1"/>
                  <p:nvPr/>
                </p:nvSpPr>
                <p:spPr>
                  <a:xfrm>
                    <a:off x="1608173"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敲声</a:t>
                    </a:r>
                    <a:r>
                      <a:rPr lang="en-US" altLang="zh-CN" sz="2000" dirty="0" smtClean="0"/>
                      <a:t>)</a:t>
                    </a:r>
                    <a:endParaRPr lang="zh-CN" altLang="en-US" sz="20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1608173" y="4572001"/>
                    <a:ext cx="1226652" cy="400110"/>
                  </a:xfrm>
                  <a:prstGeom prst="rect">
                    <a:avLst/>
                  </a:prstGeom>
                  <a:blipFill>
                    <a:blip r:embed="rId6"/>
                    <a:stretch>
                      <a:fillRect t="-12121" b="-27273"/>
                    </a:stretch>
                  </a:blipFill>
                </p:spPr>
                <p:txBody>
                  <a:bodyPr/>
                  <a:lstStyle/>
                  <a:p>
                    <a:r>
                      <a:rPr lang="zh-CN" altLang="en-US">
                        <a:noFill/>
                      </a:rPr>
                      <a:t> </a:t>
                    </a:r>
                  </a:p>
                </p:txBody>
              </p:sp>
            </mc:Fallback>
          </mc:AlternateContent>
        </p:grpSp>
        <p:grpSp>
          <p:nvGrpSpPr>
            <p:cNvPr id="12" name="组合 11"/>
            <p:cNvGrpSpPr/>
            <p:nvPr/>
          </p:nvGrpSpPr>
          <p:grpSpPr>
            <a:xfrm>
              <a:off x="3495547" y="5560247"/>
              <a:ext cx="1407281" cy="725214"/>
              <a:chOff x="1096462" y="4398579"/>
              <a:chExt cx="1407281" cy="725214"/>
            </a:xfrm>
          </p:grpSpPr>
          <p:sp>
            <p:nvSpPr>
              <p:cNvPr id="20" name="椭圆 19"/>
              <p:cNvSpPr/>
              <p:nvPr/>
            </p:nvSpPr>
            <p:spPr>
              <a:xfrm>
                <a:off x="109646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127709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色泽</a:t>
                    </a:r>
                    <a:r>
                      <a:rPr lang="en-US" altLang="zh-CN" sz="2000" dirty="0" smtClean="0"/>
                      <a:t>)</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277091" y="4572001"/>
                    <a:ext cx="1226652" cy="400110"/>
                  </a:xfrm>
                  <a:prstGeom prst="rect">
                    <a:avLst/>
                  </a:prstGeom>
                  <a:blipFill>
                    <a:blip r:embed="rId7"/>
                    <a:stretch>
                      <a:fillRect t="-12121" b="-27273"/>
                    </a:stretch>
                  </a:blipFill>
                </p:spPr>
                <p:txBody>
                  <a:bodyPr/>
                  <a:lstStyle/>
                  <a:p>
                    <a:r>
                      <a:rPr lang="zh-CN" altLang="en-US">
                        <a:noFill/>
                      </a:rPr>
                      <a:t> </a:t>
                    </a:r>
                  </a:p>
                </p:txBody>
              </p:sp>
            </mc:Fallback>
          </mc:AlternateContent>
        </p:grpSp>
        <p:grpSp>
          <p:nvGrpSpPr>
            <p:cNvPr id="13" name="组合 12"/>
            <p:cNvGrpSpPr/>
            <p:nvPr/>
          </p:nvGrpSpPr>
          <p:grpSpPr>
            <a:xfrm>
              <a:off x="5702934" y="5518344"/>
              <a:ext cx="1407281" cy="725214"/>
              <a:chOff x="765391" y="4398579"/>
              <a:chExt cx="1407281" cy="725214"/>
            </a:xfrm>
          </p:grpSpPr>
          <p:sp>
            <p:nvSpPr>
              <p:cNvPr id="18" name="椭圆 17"/>
              <p:cNvSpPr/>
              <p:nvPr/>
            </p:nvSpPr>
            <p:spPr>
              <a:xfrm>
                <a:off x="765391"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946020"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根蒂</a:t>
                    </a:r>
                    <a:r>
                      <a:rPr lang="en-US" altLang="zh-CN" sz="2000" dirty="0" smtClean="0"/>
                      <a:t>)</a:t>
                    </a:r>
                    <a:endParaRPr lang="zh-CN" altLang="en-US" sz="20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946020" y="4572001"/>
                    <a:ext cx="1226652" cy="400110"/>
                  </a:xfrm>
                  <a:prstGeom prst="rect">
                    <a:avLst/>
                  </a:prstGeom>
                  <a:blipFill>
                    <a:blip r:embed="rId8"/>
                    <a:stretch>
                      <a:fillRect t="-12121" b="-27273"/>
                    </a:stretch>
                  </a:blipFill>
                </p:spPr>
                <p:txBody>
                  <a:bodyPr/>
                  <a:lstStyle/>
                  <a:p>
                    <a:r>
                      <a:rPr lang="zh-CN" altLang="en-US">
                        <a:noFill/>
                      </a:rPr>
                      <a:t> </a:t>
                    </a:r>
                  </a:p>
                </p:txBody>
              </p:sp>
            </mc:Fallback>
          </mc:AlternateContent>
        </p:grpSp>
        <p:cxnSp>
          <p:nvCxnSpPr>
            <p:cNvPr id="14" name="直接箭头连接符 13"/>
            <p:cNvCxnSpPr>
              <a:stCxn id="26" idx="3"/>
              <a:endCxn id="22" idx="0"/>
            </p:cNvCxnSpPr>
            <p:nvPr/>
          </p:nvCxnSpPr>
          <p:spPr>
            <a:xfrm flipH="1">
              <a:off x="1978704" y="5017588"/>
              <a:ext cx="448710"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26" idx="5"/>
              <a:endCxn id="20" idx="0"/>
            </p:cNvCxnSpPr>
            <p:nvPr/>
          </p:nvCxnSpPr>
          <p:spPr>
            <a:xfrm>
              <a:off x="3372883" y="5017588"/>
              <a:ext cx="791212"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20" idx="0"/>
            </p:cNvCxnSpPr>
            <p:nvPr/>
          </p:nvCxnSpPr>
          <p:spPr>
            <a:xfrm flipH="1">
              <a:off x="4164095" y="5032268"/>
              <a:ext cx="716749" cy="527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24" idx="5"/>
              <a:endCxn id="18" idx="0"/>
            </p:cNvCxnSpPr>
            <p:nvPr/>
          </p:nvCxnSpPr>
          <p:spPr>
            <a:xfrm>
              <a:off x="5790898" y="5033354"/>
              <a:ext cx="580584" cy="484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文本框 27"/>
              <p:cNvSpPr txBox="1"/>
              <p:nvPr/>
            </p:nvSpPr>
            <p:spPr>
              <a:xfrm>
                <a:off x="444590" y="3253042"/>
                <a:ext cx="8257197" cy="1107996"/>
              </a:xfrm>
              <a:prstGeom prst="rect">
                <a:avLst/>
              </a:prstGeom>
              <a:noFill/>
              <a:ln w="19050">
                <a:solidFill>
                  <a:schemeClr val="accent1"/>
                </a:solid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oMath>
                  </m:oMathPara>
                </a14:m>
                <a:endParaRPr lang="en-US" altLang="zh-CN"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 </m:t>
                      </m:r>
                      <m:r>
                        <a:rPr lang="en-US" altLang="zh-CN" sz="2400" b="0" i="1" smtClean="0">
                          <a:latin typeface="Cambria Math" panose="02040503050406030204" pitchFamily="18" charset="0"/>
                        </a:rPr>
                        <m:t>                                    </m:t>
                      </m:r>
                      <m:r>
                        <a:rPr lang="en-US" altLang="zh-CN" sz="2400" i="1">
                          <a:latin typeface="Cambria Math" panose="02040503050406030204" pitchFamily="18" charset="0"/>
                        </a:rPr>
                        <m:t>=</m:t>
                      </m:r>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3</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4</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5</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oMath>
                  </m:oMathPara>
                </a14:m>
                <a:endParaRPr lang="en-US" altLang="zh-CN" sz="2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44590" y="3253042"/>
                <a:ext cx="8257197" cy="1107996"/>
              </a:xfrm>
              <a:prstGeom prst="rect">
                <a:avLst/>
              </a:prstGeom>
              <a:blipFill>
                <a:blip r:embed="rId9"/>
                <a:stretch>
                  <a:fillRect l="-1253" b="-9783"/>
                </a:stretch>
              </a:blipFill>
              <a:ln w="19050">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2830022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Conditional </a:t>
            </a:r>
            <a:r>
              <a:rPr lang="en-US" altLang="zh-CN" dirty="0" smtClean="0"/>
              <a:t>independence </a:t>
            </a:r>
            <a:r>
              <a:rPr lang="en-US" altLang="zh-CN" dirty="0"/>
              <a:t>in BNs</a:t>
            </a:r>
            <a:endParaRPr lang="zh-CN" altLang="en-US" dirty="0"/>
          </a:p>
        </p:txBody>
      </p:sp>
      <p:sp>
        <p:nvSpPr>
          <p:cNvPr id="3" name="内容占位符 2"/>
          <p:cNvSpPr>
            <a:spLocks noGrp="1"/>
          </p:cNvSpPr>
          <p:nvPr>
            <p:ph idx="1"/>
          </p:nvPr>
        </p:nvSpPr>
        <p:spPr/>
        <p:txBody>
          <a:bodyPr/>
          <a:lstStyle/>
          <a:p>
            <a:r>
              <a:rPr lang="en-US" altLang="zh-CN" dirty="0"/>
              <a:t>Three types of </a:t>
            </a:r>
            <a:r>
              <a:rPr lang="en-US" altLang="zh-CN" dirty="0" smtClean="0"/>
              <a:t>connections</a:t>
            </a:r>
          </a:p>
          <a:p>
            <a:endParaRPr lang="en-US" altLang="zh-CN" dirty="0"/>
          </a:p>
          <a:p>
            <a:endParaRPr lang="en-US" altLang="zh-CN" dirty="0" smtClean="0"/>
          </a:p>
          <a:p>
            <a:endParaRPr lang="en-US" altLang="zh-CN" dirty="0"/>
          </a:p>
          <a:p>
            <a:endParaRPr lang="en-US" altLang="zh-CN" dirty="0" smtClean="0"/>
          </a:p>
          <a:p>
            <a:endParaRPr lang="en-US" altLang="zh-CN" dirty="0" smtClean="0"/>
          </a:p>
          <a:p>
            <a:r>
              <a:rPr lang="en-US" altLang="zh-CN" dirty="0" smtClean="0"/>
              <a:t>Marginal independence</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grpSp>
        <p:nvGrpSpPr>
          <p:cNvPr id="9" name="组合 8"/>
          <p:cNvGrpSpPr/>
          <p:nvPr/>
        </p:nvGrpSpPr>
        <p:grpSpPr>
          <a:xfrm>
            <a:off x="977461" y="1276676"/>
            <a:ext cx="472966" cy="486430"/>
            <a:chOff x="1923393" y="1418570"/>
            <a:chExt cx="472966" cy="486430"/>
          </a:xfrm>
        </p:grpSpPr>
        <p:sp>
          <p:nvSpPr>
            <p:cNvPr id="7" name="椭圆 6"/>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1</m:t>
                            </m:r>
                          </m:sub>
                        </m:sSub>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2"/>
                  <a:stretch>
                    <a:fillRect r="-27586" b="-1333"/>
                  </a:stretch>
                </a:blipFill>
              </p:spPr>
              <p:txBody>
                <a:bodyPr/>
                <a:lstStyle/>
                <a:p>
                  <a:r>
                    <a:rPr lang="zh-CN" altLang="en-US">
                      <a:noFill/>
                    </a:rPr>
                    <a:t> </a:t>
                  </a:r>
                </a:p>
              </p:txBody>
            </p:sp>
          </mc:Fallback>
        </mc:AlternateContent>
      </p:grpSp>
      <p:grpSp>
        <p:nvGrpSpPr>
          <p:cNvPr id="10" name="组合 9"/>
          <p:cNvGrpSpPr/>
          <p:nvPr/>
        </p:nvGrpSpPr>
        <p:grpSpPr>
          <a:xfrm>
            <a:off x="504495" y="2123406"/>
            <a:ext cx="472966" cy="486430"/>
            <a:chOff x="1923393" y="1418570"/>
            <a:chExt cx="472966" cy="486430"/>
          </a:xfrm>
        </p:grpSpPr>
        <p:sp>
          <p:nvSpPr>
            <p:cNvPr id="11" name="椭圆 10"/>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3</m:t>
                            </m:r>
                          </m:sub>
                        </m:sSub>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3"/>
                  <a:stretch>
                    <a:fillRect r="-29310" b="-1333"/>
                  </a:stretch>
                </a:blipFill>
              </p:spPr>
              <p:txBody>
                <a:bodyPr/>
                <a:lstStyle/>
                <a:p>
                  <a:r>
                    <a:rPr lang="zh-CN" altLang="en-US">
                      <a:noFill/>
                    </a:rPr>
                    <a:t> </a:t>
                  </a:r>
                </a:p>
              </p:txBody>
            </p:sp>
          </mc:Fallback>
        </mc:AlternateContent>
      </p:grpSp>
      <p:grpSp>
        <p:nvGrpSpPr>
          <p:cNvPr id="13" name="组合 12"/>
          <p:cNvGrpSpPr/>
          <p:nvPr/>
        </p:nvGrpSpPr>
        <p:grpSpPr>
          <a:xfrm>
            <a:off x="1450427" y="2123406"/>
            <a:ext cx="472966" cy="486430"/>
            <a:chOff x="1923393" y="1418570"/>
            <a:chExt cx="472966" cy="486430"/>
          </a:xfrm>
        </p:grpSpPr>
        <p:sp>
          <p:nvSpPr>
            <p:cNvPr id="14" name="椭圆 13"/>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4</m:t>
                            </m:r>
                          </m:sub>
                        </m:sSub>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4"/>
                  <a:stretch>
                    <a:fillRect r="-29310" b="-1333"/>
                  </a:stretch>
                </a:blipFill>
              </p:spPr>
              <p:txBody>
                <a:bodyPr/>
                <a:lstStyle/>
                <a:p>
                  <a:r>
                    <a:rPr lang="zh-CN" altLang="en-US">
                      <a:noFill/>
                    </a:rPr>
                    <a:t> </a:t>
                  </a:r>
                </a:p>
              </p:txBody>
            </p:sp>
          </mc:Fallback>
        </mc:AlternateContent>
      </p:grpSp>
      <p:cxnSp>
        <p:nvCxnSpPr>
          <p:cNvPr id="17" name="直接箭头连接符 16"/>
          <p:cNvCxnSpPr>
            <a:endCxn id="12" idx="0"/>
          </p:cNvCxnSpPr>
          <p:nvPr/>
        </p:nvCxnSpPr>
        <p:spPr>
          <a:xfrm flipH="1">
            <a:off x="710498" y="1738341"/>
            <a:ext cx="324589" cy="38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15" idx="0"/>
          </p:cNvCxnSpPr>
          <p:nvPr/>
        </p:nvCxnSpPr>
        <p:spPr>
          <a:xfrm>
            <a:off x="1359676" y="1732197"/>
            <a:ext cx="296754" cy="391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37039" y="2768395"/>
            <a:ext cx="1892848" cy="369332"/>
          </a:xfrm>
          <a:prstGeom prst="rect">
            <a:avLst/>
          </a:prstGeom>
          <a:noFill/>
        </p:spPr>
        <p:txBody>
          <a:bodyPr wrap="square" rtlCol="0">
            <a:spAutoFit/>
          </a:bodyPr>
          <a:lstStyle/>
          <a:p>
            <a:pPr algn="ctr"/>
            <a:r>
              <a:rPr lang="en-US" altLang="zh-CN" dirty="0" smtClean="0"/>
              <a:t>Diverging</a:t>
            </a:r>
            <a:endParaRPr lang="zh-CN" altLang="en-US" dirty="0"/>
          </a:p>
        </p:txBody>
      </p:sp>
      <p:grpSp>
        <p:nvGrpSpPr>
          <p:cNvPr id="25" name="组合 24"/>
          <p:cNvGrpSpPr/>
          <p:nvPr/>
        </p:nvGrpSpPr>
        <p:grpSpPr>
          <a:xfrm>
            <a:off x="4281412" y="2123406"/>
            <a:ext cx="472966" cy="486430"/>
            <a:chOff x="1923393" y="1418570"/>
            <a:chExt cx="472966" cy="486430"/>
          </a:xfrm>
        </p:grpSpPr>
        <p:sp>
          <p:nvSpPr>
            <p:cNvPr id="26" name="椭圆 25"/>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4</m:t>
                            </m:r>
                          </m:sub>
                        </m:sSub>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5"/>
                  <a:stretch>
                    <a:fillRect r="-29310" b="-1333"/>
                  </a:stretch>
                </a:blipFill>
              </p:spPr>
              <p:txBody>
                <a:bodyPr/>
                <a:lstStyle/>
                <a:p>
                  <a:r>
                    <a:rPr lang="zh-CN" altLang="en-US">
                      <a:noFill/>
                    </a:rPr>
                    <a:t> </a:t>
                  </a:r>
                </a:p>
              </p:txBody>
            </p:sp>
          </mc:Fallback>
        </mc:AlternateContent>
      </p:grpSp>
      <p:grpSp>
        <p:nvGrpSpPr>
          <p:cNvPr id="28" name="组合 27"/>
          <p:cNvGrpSpPr/>
          <p:nvPr/>
        </p:nvGrpSpPr>
        <p:grpSpPr>
          <a:xfrm>
            <a:off x="3838236" y="1245767"/>
            <a:ext cx="472966" cy="486430"/>
            <a:chOff x="1923393" y="1418570"/>
            <a:chExt cx="472966" cy="486430"/>
          </a:xfrm>
        </p:grpSpPr>
        <p:sp>
          <p:nvSpPr>
            <p:cNvPr id="29" name="椭圆 28"/>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1</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6"/>
                  <a:stretch>
                    <a:fillRect r="-29825" b="-1333"/>
                  </a:stretch>
                </a:blipFill>
              </p:spPr>
              <p:txBody>
                <a:bodyPr/>
                <a:lstStyle/>
                <a:p>
                  <a:r>
                    <a:rPr lang="zh-CN" altLang="en-US">
                      <a:noFill/>
                    </a:rPr>
                    <a:t> </a:t>
                  </a:r>
                </a:p>
              </p:txBody>
            </p:sp>
          </mc:Fallback>
        </mc:AlternateContent>
      </p:grpSp>
      <p:grpSp>
        <p:nvGrpSpPr>
          <p:cNvPr id="31" name="组合 30"/>
          <p:cNvGrpSpPr/>
          <p:nvPr/>
        </p:nvGrpSpPr>
        <p:grpSpPr>
          <a:xfrm>
            <a:off x="4784168" y="1245767"/>
            <a:ext cx="472966" cy="486430"/>
            <a:chOff x="1923393" y="1418570"/>
            <a:chExt cx="472966" cy="486430"/>
          </a:xfrm>
        </p:grpSpPr>
        <p:sp>
          <p:nvSpPr>
            <p:cNvPr id="32" name="椭圆 31"/>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 name="文本框 32"/>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2</m:t>
                            </m:r>
                          </m:sub>
                        </m:sSub>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7"/>
                  <a:stretch>
                    <a:fillRect r="-29310" b="-1333"/>
                  </a:stretch>
                </a:blipFill>
              </p:spPr>
              <p:txBody>
                <a:bodyPr/>
                <a:lstStyle/>
                <a:p>
                  <a:r>
                    <a:rPr lang="zh-CN" altLang="en-US">
                      <a:noFill/>
                    </a:rPr>
                    <a:t> </a:t>
                  </a:r>
                </a:p>
              </p:txBody>
            </p:sp>
          </mc:Fallback>
        </mc:AlternateContent>
      </p:grpSp>
      <p:cxnSp>
        <p:nvCxnSpPr>
          <p:cNvPr id="34" name="直接箭头连接符 33"/>
          <p:cNvCxnSpPr>
            <a:endCxn id="29" idx="4"/>
          </p:cNvCxnSpPr>
          <p:nvPr/>
        </p:nvCxnSpPr>
        <p:spPr>
          <a:xfrm flipH="1" flipV="1">
            <a:off x="4074719" y="1732197"/>
            <a:ext cx="294454" cy="44928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32" idx="4"/>
          </p:cNvCxnSpPr>
          <p:nvPr/>
        </p:nvCxnSpPr>
        <p:spPr>
          <a:xfrm flipV="1">
            <a:off x="4635446" y="1732197"/>
            <a:ext cx="385205" cy="42306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540990" y="2768395"/>
            <a:ext cx="1892848" cy="369332"/>
          </a:xfrm>
          <a:prstGeom prst="rect">
            <a:avLst/>
          </a:prstGeom>
          <a:noFill/>
        </p:spPr>
        <p:txBody>
          <a:bodyPr wrap="square" rtlCol="0">
            <a:spAutoFit/>
          </a:bodyPr>
          <a:lstStyle/>
          <a:p>
            <a:pPr algn="ctr"/>
            <a:r>
              <a:rPr lang="en-US" altLang="zh-CN" dirty="0" smtClean="0"/>
              <a:t>Converging</a:t>
            </a:r>
            <a:endParaRPr lang="zh-CN" altLang="en-US" dirty="0"/>
          </a:p>
        </p:txBody>
      </p:sp>
      <p:grpSp>
        <p:nvGrpSpPr>
          <p:cNvPr id="43" name="组合 42"/>
          <p:cNvGrpSpPr/>
          <p:nvPr/>
        </p:nvGrpSpPr>
        <p:grpSpPr>
          <a:xfrm>
            <a:off x="7218411" y="1308534"/>
            <a:ext cx="472966" cy="486430"/>
            <a:chOff x="1923393" y="1418570"/>
            <a:chExt cx="472966" cy="486430"/>
          </a:xfrm>
        </p:grpSpPr>
        <p:sp>
          <p:nvSpPr>
            <p:cNvPr id="44" name="椭圆 43"/>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5" name="文本框 44"/>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𝑥</m:t>
                        </m:r>
                      </m:oMath>
                    </m:oMathPara>
                  </a14:m>
                  <a:endParaRPr lang="zh-CN" altLang="en-US" dirty="0"/>
                </a:p>
              </p:txBody>
            </p:sp>
          </mc:Choice>
          <mc:Fallback xmlns="">
            <p:sp>
              <p:nvSpPr>
                <p:cNvPr id="45" name="文本框 44"/>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8"/>
                  <a:stretch>
                    <a:fillRect/>
                  </a:stretch>
                </a:blipFill>
              </p:spPr>
              <p:txBody>
                <a:bodyPr/>
                <a:lstStyle/>
                <a:p>
                  <a:r>
                    <a:rPr lang="zh-CN" altLang="en-US">
                      <a:noFill/>
                    </a:rPr>
                    <a:t> </a:t>
                  </a:r>
                </a:p>
              </p:txBody>
            </p:sp>
          </mc:Fallback>
        </mc:AlternateContent>
      </p:grpSp>
      <p:grpSp>
        <p:nvGrpSpPr>
          <p:cNvPr id="46" name="组合 45"/>
          <p:cNvGrpSpPr/>
          <p:nvPr/>
        </p:nvGrpSpPr>
        <p:grpSpPr>
          <a:xfrm>
            <a:off x="6745445" y="2155264"/>
            <a:ext cx="472966" cy="486430"/>
            <a:chOff x="1923393" y="1418570"/>
            <a:chExt cx="472966" cy="486430"/>
          </a:xfrm>
        </p:grpSpPr>
        <p:sp>
          <p:nvSpPr>
            <p:cNvPr id="47" name="椭圆 46"/>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 name="文本框 47"/>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𝑦</m:t>
                        </m:r>
                      </m:oMath>
                    </m:oMathPara>
                  </a14:m>
                  <a:endParaRPr lang="zh-CN" alt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9"/>
                  <a:stretch>
                    <a:fillRect l="-5172" r="-5172" b="-9211"/>
                  </a:stretch>
                </a:blipFill>
              </p:spPr>
              <p:txBody>
                <a:bodyPr/>
                <a:lstStyle/>
                <a:p>
                  <a:r>
                    <a:rPr lang="zh-CN" altLang="en-US">
                      <a:noFill/>
                    </a:rPr>
                    <a:t> </a:t>
                  </a:r>
                </a:p>
              </p:txBody>
            </p:sp>
          </mc:Fallback>
        </mc:AlternateContent>
      </p:grpSp>
      <p:grpSp>
        <p:nvGrpSpPr>
          <p:cNvPr id="49" name="组合 48"/>
          <p:cNvGrpSpPr/>
          <p:nvPr/>
        </p:nvGrpSpPr>
        <p:grpSpPr>
          <a:xfrm>
            <a:off x="7691377" y="2155264"/>
            <a:ext cx="472966" cy="486430"/>
            <a:chOff x="1923393" y="1418570"/>
            <a:chExt cx="472966" cy="486430"/>
          </a:xfrm>
        </p:grpSpPr>
        <p:sp>
          <p:nvSpPr>
            <p:cNvPr id="50" name="椭圆 49"/>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1" name="文本框 50"/>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𝑧</m:t>
                        </m:r>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10"/>
                  <a:stretch>
                    <a:fillRect/>
                  </a:stretch>
                </a:blipFill>
              </p:spPr>
              <p:txBody>
                <a:bodyPr/>
                <a:lstStyle/>
                <a:p>
                  <a:r>
                    <a:rPr lang="zh-CN" altLang="en-US">
                      <a:noFill/>
                    </a:rPr>
                    <a:t> </a:t>
                  </a:r>
                </a:p>
              </p:txBody>
            </p:sp>
          </mc:Fallback>
        </mc:AlternateContent>
      </p:grpSp>
      <p:cxnSp>
        <p:nvCxnSpPr>
          <p:cNvPr id="52" name="直接箭头连接符 51"/>
          <p:cNvCxnSpPr>
            <a:endCxn id="48" idx="0"/>
          </p:cNvCxnSpPr>
          <p:nvPr/>
        </p:nvCxnSpPr>
        <p:spPr>
          <a:xfrm flipH="1">
            <a:off x="6951448" y="1770199"/>
            <a:ext cx="324589" cy="38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51" idx="0"/>
          </p:cNvCxnSpPr>
          <p:nvPr/>
        </p:nvCxnSpPr>
        <p:spPr>
          <a:xfrm flipH="1" flipV="1">
            <a:off x="7582345" y="1732197"/>
            <a:ext cx="315035" cy="423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569950" y="2768395"/>
            <a:ext cx="2078321" cy="369332"/>
          </a:xfrm>
          <a:prstGeom prst="rect">
            <a:avLst/>
          </a:prstGeom>
          <a:noFill/>
        </p:spPr>
        <p:txBody>
          <a:bodyPr wrap="square" rtlCol="0">
            <a:spAutoFit/>
          </a:bodyPr>
          <a:lstStyle/>
          <a:p>
            <a:pPr algn="ctr"/>
            <a:r>
              <a:rPr lang="en-US" altLang="zh-CN" dirty="0"/>
              <a:t>Serial</a:t>
            </a:r>
            <a:endParaRPr lang="zh-CN" altLang="en-US" dirty="0"/>
          </a:p>
        </p:txBody>
      </p:sp>
      <mc:AlternateContent xmlns:mc="http://schemas.openxmlformats.org/markup-compatibility/2006" xmlns:a14="http://schemas.microsoft.com/office/drawing/2010/main">
        <mc:Choice Requires="a14">
          <p:sp>
            <p:nvSpPr>
              <p:cNvPr id="58" name="矩形 57"/>
              <p:cNvSpPr/>
              <p:nvPr/>
            </p:nvSpPr>
            <p:spPr>
              <a:xfrm>
                <a:off x="2338033" y="4103023"/>
                <a:ext cx="5509713" cy="23416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m:t>
                      </m:r>
                      <m:nary>
                        <m:naryPr>
                          <m:chr m:val="∑"/>
                          <m:supHide m:val="on"/>
                          <m:ctrlPr>
                            <a:rPr lang="en-US" altLang="zh-CN" sz="2400" i="1">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m:rPr>
                                  <m:brk m:alnAt="7"/>
                                </m:rPr>
                                <a:rPr lang="en-US" altLang="zh-CN" sz="2400" b="0" i="1" smtClean="0">
                                  <a:latin typeface="Cambria Math" panose="02040503050406030204" pitchFamily="18" charset="0"/>
                                </a:rPr>
                                <m:t>𝑥</m:t>
                              </m:r>
                            </m:e>
                            <m:sub>
                              <m:r>
                                <m:rPr>
                                  <m:brk m:alnAt="7"/>
                                </m:rPr>
                                <a:rPr lang="en-US" altLang="zh-CN" sz="2400" b="0" i="1" smtClean="0">
                                  <a:latin typeface="Cambria Math" panose="02040503050406030204" pitchFamily="18" charset="0"/>
                                </a:rPr>
                                <m:t>4</m:t>
                              </m:r>
                            </m:sub>
                          </m:sSub>
                        </m:sub>
                        <m:sup/>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e>
                      </m:nary>
                    </m:oMath>
                  </m:oMathPara>
                </a14:m>
                <a:endParaRPr lang="en-US" altLang="zh-CN" sz="240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m:rPr>
                                  <m:brk m:alnAt="7"/>
                                </m:rPr>
                                <a:rPr lang="en-US" altLang="zh-CN" sz="2400" b="0" i="1" smtClean="0">
                                  <a:latin typeface="Cambria Math" panose="02040503050406030204" pitchFamily="18" charset="0"/>
                                </a:rPr>
                                <m:t>𝑥</m:t>
                              </m:r>
                            </m:e>
                            <m:sub>
                              <m:r>
                                <m:rPr>
                                  <m:brk m:alnAt="7"/>
                                </m:rPr>
                                <a:rPr lang="en-US" altLang="zh-CN" sz="2400" b="0" i="1" smtClean="0">
                                  <a:latin typeface="Cambria Math" panose="02040503050406030204" pitchFamily="18" charset="0"/>
                                </a:rPr>
                                <m:t>4</m:t>
                              </m:r>
                            </m:sub>
                          </m:sSub>
                        </m:sub>
                        <m:sup/>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e>
                      </m:nary>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oMath>
                  </m:oMathPara>
                </a14:m>
                <a:endParaRPr lang="en-US" altLang="zh-CN" sz="2400" dirty="0" smtClean="0"/>
              </a:p>
            </p:txBody>
          </p:sp>
        </mc:Choice>
        <mc:Fallback xmlns="">
          <p:sp>
            <p:nvSpPr>
              <p:cNvPr id="58" name="矩形 57"/>
              <p:cNvSpPr>
                <a:spLocks noRot="1" noChangeAspect="1" noMove="1" noResize="1" noEditPoints="1" noAdjustHandles="1" noChangeArrowheads="1" noChangeShapeType="1" noTextEdit="1"/>
              </p:cNvSpPr>
              <p:nvPr/>
            </p:nvSpPr>
            <p:spPr>
              <a:xfrm>
                <a:off x="2338033" y="4103023"/>
                <a:ext cx="5509713" cy="2341667"/>
              </a:xfrm>
              <a:prstGeom prst="rect">
                <a:avLst/>
              </a:prstGeom>
              <a:blipFill>
                <a:blip r:embed="rId11"/>
                <a:stretch>
                  <a:fillRect b="-2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179853" y="3153779"/>
                <a:ext cx="2359645" cy="707886"/>
              </a:xfrm>
              <a:prstGeom prst="rect">
                <a:avLst/>
              </a:prstGeom>
              <a:noFill/>
            </p:spPr>
            <p:txBody>
              <a:bodyPr wrap="square" rtlCol="0">
                <a:spAutoFit/>
              </a:bodyPr>
              <a:lstStyle/>
              <a:p>
                <a:r>
                  <a:rPr lang="en-US" altLang="zh-CN" sz="2000" b="0" dirty="0" smtClean="0"/>
                  <a:t>Knowing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b="0" dirty="0" smtClean="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4</m:t>
                        </m:r>
                      </m:sub>
                    </m:sSub>
                  </m:oMath>
                </a14:m>
                <a:r>
                  <a:rPr lang="en-US" altLang="zh-CN" sz="2000" dirty="0" smtClean="0"/>
                  <a:t> (</a:t>
                </a:r>
                <a:r>
                  <a:rPr lang="en-US" altLang="zh-CN" sz="2000" dirty="0"/>
                  <a:t>common cause</a:t>
                </a:r>
                <a:r>
                  <a:rPr lang="en-US" altLang="zh-CN" sz="2000" dirty="0" smtClean="0"/>
                  <a:t>)</a:t>
                </a:r>
                <a:endParaRPr lang="zh-CN" altLang="en-US" sz="20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179853" y="3153779"/>
                <a:ext cx="2359645" cy="707886"/>
              </a:xfrm>
              <a:prstGeom prst="rect">
                <a:avLst/>
              </a:prstGeom>
              <a:blipFill>
                <a:blip r:embed="rId12"/>
                <a:stretch>
                  <a:fillRect l="-2842" t="-4310"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6532475" y="3128695"/>
                <a:ext cx="2269174" cy="707886"/>
              </a:xfrm>
              <a:prstGeom prst="rect">
                <a:avLst/>
              </a:prstGeom>
              <a:noFill/>
            </p:spPr>
            <p:txBody>
              <a:bodyPr wrap="square" rtlCol="0">
                <a:spAutoFit/>
              </a:bodyPr>
              <a:lstStyle/>
              <a:p>
                <a:r>
                  <a:rPr lang="en-US" altLang="zh-CN" sz="2000" b="0" dirty="0" smtClean="0"/>
                  <a:t>Knowing </a:t>
                </a:r>
                <a14:m>
                  <m:oMath xmlns:m="http://schemas.openxmlformats.org/officeDocument/2006/math">
                    <m:r>
                      <a:rPr lang="en-US" altLang="zh-CN" sz="2000" b="0" i="1" smtClean="0">
                        <a:latin typeface="Cambria Math" panose="02040503050406030204" pitchFamily="18" charset="0"/>
                      </a:rPr>
                      <m:t>𝑥</m:t>
                    </m:r>
                  </m:oMath>
                </a14:m>
                <a:r>
                  <a:rPr lang="en-US" altLang="zh-CN" sz="2000" b="0" dirty="0" smtClean="0"/>
                  <a:t>: </a:t>
                </a:r>
                <a14:m>
                  <m:oMath xmlns:m="http://schemas.openxmlformats.org/officeDocument/2006/math">
                    <m:r>
                      <a:rPr lang="en-US" altLang="zh-CN" sz="2000" b="0" i="1" smtClean="0">
                        <a:latin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𝑧</m:t>
                    </m:r>
                  </m:oMath>
                </a14:m>
                <a:r>
                  <a:rPr lang="en-US" altLang="zh-CN" sz="2000" dirty="0" smtClean="0"/>
                  <a:t> (</a:t>
                </a:r>
                <a:r>
                  <a:rPr lang="en-US" altLang="zh-CN" sz="2000" dirty="0"/>
                  <a:t>intermediate cause</a:t>
                </a:r>
                <a:r>
                  <a:rPr lang="en-US" altLang="zh-CN" sz="2000" dirty="0" smtClean="0"/>
                  <a:t>)</a:t>
                </a:r>
                <a:endParaRPr lang="zh-CN" altLang="en-US" sz="2000" dirty="0"/>
              </a:p>
            </p:txBody>
          </p:sp>
        </mc:Choice>
        <mc:Fallback xmlns="">
          <p:sp>
            <p:nvSpPr>
              <p:cNvPr id="54" name="文本框 53"/>
              <p:cNvSpPr txBox="1">
                <a:spLocks noRot="1" noChangeAspect="1" noMove="1" noResize="1" noEditPoints="1" noAdjustHandles="1" noChangeArrowheads="1" noChangeShapeType="1" noTextEdit="1"/>
              </p:cNvSpPr>
              <p:nvPr/>
            </p:nvSpPr>
            <p:spPr>
              <a:xfrm>
                <a:off x="6532475" y="3128695"/>
                <a:ext cx="2269174" cy="707886"/>
              </a:xfrm>
              <a:prstGeom prst="rect">
                <a:avLst/>
              </a:prstGeom>
              <a:blipFill>
                <a:blip r:embed="rId13"/>
                <a:stretch>
                  <a:fillRect l="-2957" t="-4310" r="-5108"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p:cNvSpPr txBox="1"/>
              <p:nvPr/>
            </p:nvSpPr>
            <p:spPr>
              <a:xfrm>
                <a:off x="3347764" y="3136243"/>
                <a:ext cx="3193076" cy="707886"/>
              </a:xfrm>
              <a:prstGeom prst="rect">
                <a:avLst/>
              </a:prstGeom>
              <a:noFill/>
            </p:spPr>
            <p:txBody>
              <a:bodyPr wrap="square" rtlCol="0">
                <a:spAutoFit/>
              </a:bodyPr>
              <a:lstStyle/>
              <a:p>
                <a:r>
                  <a:rPr lang="en-US" altLang="zh-CN" sz="2000" dirty="0" smtClean="0"/>
                  <a:t>NOT knowing</a:t>
                </a:r>
                <a:r>
                  <a:rPr lang="en-US" altLang="zh-CN" sz="2000" b="0" dirty="0" smtClean="0"/>
                  <a:t>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𝑥</m:t>
                        </m:r>
                      </m:e>
                      <m:sub>
                        <m:r>
                          <a:rPr lang="en-US" altLang="zh-CN" sz="2000" i="1">
                            <a:latin typeface="Cambria Math" panose="02040503050406030204" pitchFamily="18" charset="0"/>
                            <a:ea typeface="Cambria Math" panose="02040503050406030204" pitchFamily="18" charset="0"/>
                          </a:rPr>
                          <m:t>4</m:t>
                        </m:r>
                      </m:sub>
                    </m:sSub>
                  </m:oMath>
                </a14:m>
                <a:r>
                  <a:rPr lang="en-US" altLang="zh-CN" sz="2000" b="0" dirty="0" smtClean="0"/>
                  <a:t> :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2</m:t>
                        </m:r>
                      </m:sub>
                    </m:sSub>
                  </m:oMath>
                </a14:m>
                <a:r>
                  <a:rPr lang="zh-CN" altLang="en-US" sz="2000" dirty="0" smtClean="0"/>
                  <a:t> </a:t>
                </a:r>
                <a:r>
                  <a:rPr lang="en-US" altLang="zh-CN" sz="2000" dirty="0" smtClean="0"/>
                  <a:t>(common effect)</a:t>
                </a:r>
                <a:endParaRPr lang="zh-CN" altLang="en-US" sz="2000" dirty="0"/>
              </a:p>
            </p:txBody>
          </p:sp>
        </mc:Choice>
        <mc:Fallback xmlns="">
          <p:sp>
            <p:nvSpPr>
              <p:cNvPr id="55" name="文本框 54"/>
              <p:cNvSpPr txBox="1">
                <a:spLocks noRot="1" noChangeAspect="1" noMove="1" noResize="1" noEditPoints="1" noAdjustHandles="1" noChangeArrowheads="1" noChangeShapeType="1" noTextEdit="1"/>
              </p:cNvSpPr>
              <p:nvPr/>
            </p:nvSpPr>
            <p:spPr>
              <a:xfrm>
                <a:off x="3347764" y="3136243"/>
                <a:ext cx="3193076" cy="707886"/>
              </a:xfrm>
              <a:prstGeom prst="rect">
                <a:avLst/>
              </a:prstGeom>
              <a:blipFill>
                <a:blip r:embed="rId14"/>
                <a:stretch>
                  <a:fillRect l="-1908" t="-4274" b="-136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3238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If structure is known, the learning process of a BN will be easy</a:t>
                </a:r>
              </a:p>
              <a:p>
                <a:pPr lvl="1"/>
                <a:r>
                  <a:rPr lang="en-US" altLang="zh-CN" dirty="0" smtClean="0"/>
                  <a:t>If we </a:t>
                </a:r>
                <a:r>
                  <a:rPr lang="en-US" altLang="zh-CN" dirty="0"/>
                  <a:t>have a training set </a:t>
                </a:r>
                <a:r>
                  <a:rPr lang="en-US" altLang="zh-CN" dirty="0" smtClean="0"/>
                  <a:t>of complete </a:t>
                </a:r>
                <a:r>
                  <a:rPr lang="en-US" altLang="zh-CN" dirty="0"/>
                  <a:t>observations</a:t>
                </a:r>
              </a:p>
              <a:p>
                <a:pPr lvl="1"/>
                <a:r>
                  <a:rPr lang="en-US" altLang="zh-CN" dirty="0" smtClean="0"/>
                  <a:t>Count training samples and estimate the conditional probability table for each node</a:t>
                </a:r>
              </a:p>
              <a:p>
                <a:pPr lvl="1"/>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𝑃𝑎𝑟𝑒𝑛𝑡𝑠</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 </m:t>
                    </m:r>
                  </m:oMath>
                </a14:m>
                <a:r>
                  <a:rPr lang="en-US" altLang="zh-CN" dirty="0"/>
                  <a:t>is given by the </a:t>
                </a:r>
                <a:r>
                  <a:rPr lang="en-US" altLang="zh-CN" dirty="0" smtClean="0"/>
                  <a:t>observed frequencies </a:t>
                </a:r>
                <a:r>
                  <a:rPr lang="en-US" altLang="zh-CN" dirty="0"/>
                  <a:t>of the different values of </a:t>
                </a:r>
                <a14:m>
                  <m:oMath xmlns:m="http://schemas.openxmlformats.org/officeDocument/2006/math">
                    <m:r>
                      <a:rPr lang="en-US" altLang="zh-CN" i="1" dirty="0" smtClean="0">
                        <a:latin typeface="Cambria Math" panose="02040503050406030204" pitchFamily="18" charset="0"/>
                      </a:rPr>
                      <m:t>𝑋</m:t>
                    </m:r>
                    <m:r>
                      <a:rPr lang="en-US" altLang="zh-CN" i="1" dirty="0" smtClean="0">
                        <a:latin typeface="Cambria Math" panose="02040503050406030204" pitchFamily="18" charset="0"/>
                      </a:rPr>
                      <m:t> </m:t>
                    </m:r>
                  </m:oMath>
                </a14:m>
                <a:r>
                  <a:rPr lang="en-US" altLang="zh-CN" dirty="0"/>
                  <a:t>for </a:t>
                </a:r>
                <a:r>
                  <a:rPr lang="en-US" altLang="zh-CN" dirty="0" smtClean="0"/>
                  <a:t>each combination </a:t>
                </a:r>
                <a:r>
                  <a:rPr lang="en-US" altLang="zh-CN" dirty="0"/>
                  <a:t>of parent values</a:t>
                </a:r>
              </a:p>
              <a:p>
                <a:pPr lvl="1"/>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98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9" name="图片 8"/>
          <p:cNvPicPr>
            <a:picLocks noChangeAspect="1"/>
          </p:cNvPicPr>
          <p:nvPr/>
        </p:nvPicPr>
        <p:blipFill>
          <a:blip r:embed="rId3"/>
          <a:stretch>
            <a:fillRect/>
          </a:stretch>
        </p:blipFill>
        <p:spPr>
          <a:xfrm>
            <a:off x="822961" y="2859656"/>
            <a:ext cx="7456651" cy="3533260"/>
          </a:xfrm>
          <a:prstGeom prst="rect">
            <a:avLst/>
          </a:prstGeom>
        </p:spPr>
      </p:pic>
    </p:spTree>
    <p:extLst>
      <p:ext uri="{BB962C8B-B14F-4D97-AF65-F5344CB8AC3E}">
        <p14:creationId xmlns:p14="http://schemas.microsoft.com/office/powerpoint/2010/main" val="3088391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a:t>If structure is known, the learning process of a BN will be easy</a:t>
            </a:r>
          </a:p>
          <a:p>
            <a:pPr lvl="1"/>
            <a:r>
              <a:rPr lang="en-US" altLang="zh-CN" dirty="0"/>
              <a:t>Incomplete </a:t>
            </a:r>
            <a:r>
              <a:rPr lang="en-US" altLang="zh-CN" dirty="0" smtClean="0"/>
              <a:t>observations</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b="1" dirty="0"/>
              <a:t>Expectation maximization (EM) </a:t>
            </a:r>
            <a:r>
              <a:rPr lang="en-US" altLang="zh-CN" dirty="0"/>
              <a:t>algorithm </a:t>
            </a:r>
            <a:r>
              <a:rPr lang="en-US" altLang="zh-CN" dirty="0" smtClean="0"/>
              <a:t>for dealing </a:t>
            </a:r>
            <a:r>
              <a:rPr lang="en-US" altLang="zh-CN" dirty="0"/>
              <a:t>with missing data</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8" name="图片 7"/>
          <p:cNvPicPr>
            <a:picLocks noChangeAspect="1"/>
          </p:cNvPicPr>
          <p:nvPr/>
        </p:nvPicPr>
        <p:blipFill>
          <a:blip r:embed="rId2"/>
          <a:stretch>
            <a:fillRect/>
          </a:stretch>
        </p:blipFill>
        <p:spPr>
          <a:xfrm>
            <a:off x="587829" y="1576550"/>
            <a:ext cx="7675467" cy="3555995"/>
          </a:xfrm>
          <a:prstGeom prst="rect">
            <a:avLst/>
          </a:prstGeom>
        </p:spPr>
      </p:pic>
    </p:spTree>
    <p:extLst>
      <p:ext uri="{BB962C8B-B14F-4D97-AF65-F5344CB8AC3E}">
        <p14:creationId xmlns:p14="http://schemas.microsoft.com/office/powerpoint/2010/main" val="1987350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However, the network structure is </a:t>
                </a:r>
                <a:r>
                  <a:rPr lang="en-US" altLang="zh-CN" dirty="0" smtClean="0"/>
                  <a:t>unknown</a:t>
                </a:r>
              </a:p>
              <a:p>
                <a:pPr lvl="1"/>
                <a:r>
                  <a:rPr lang="en-US" altLang="zh-CN" i="1" dirty="0"/>
                  <a:t>Structure learning </a:t>
                </a:r>
                <a:r>
                  <a:rPr lang="en-US" altLang="zh-CN" dirty="0"/>
                  <a:t>algorithms exist, but they are </a:t>
                </a:r>
                <a:r>
                  <a:rPr lang="en-US" altLang="zh-CN" dirty="0" smtClean="0"/>
                  <a:t>pretty complicated</a:t>
                </a:r>
                <a:r>
                  <a:rPr lang="en-US" altLang="zh-CN" dirty="0"/>
                  <a:t>…</a:t>
                </a:r>
              </a:p>
              <a:p>
                <a:endParaRPr lang="en-US" altLang="zh-CN" sz="3600" dirty="0" smtClean="0"/>
              </a:p>
              <a:p>
                <a:r>
                  <a:rPr lang="en-US" altLang="zh-CN" dirty="0" smtClean="0"/>
                  <a:t>We </a:t>
                </a:r>
                <a:r>
                  <a:rPr lang="en-US" altLang="zh-CN" dirty="0"/>
                  <a:t>will use scoring functions to rate each network. The one with the best score is “better.” </a:t>
                </a:r>
                <a:endParaRPr lang="en-US" altLang="zh-CN" dirty="0" smtClean="0"/>
              </a:p>
              <a:p>
                <a:r>
                  <a:rPr lang="en-US" altLang="zh-CN" dirty="0" smtClean="0"/>
                  <a:t>Given </a:t>
                </a:r>
                <a:r>
                  <a:rPr lang="en-US" altLang="zh-CN" dirty="0"/>
                  <a:t>a training set </a:t>
                </a:r>
                <a14:m>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𝑚</m:t>
                        </m:r>
                      </m:sub>
                    </m:sSub>
                    <m:r>
                      <a:rPr lang="en-US" altLang="zh-CN" i="1">
                        <a:latin typeface="Cambria Math" panose="02040503050406030204" pitchFamily="18" charset="0"/>
                      </a:rPr>
                      <m:t>}</m:t>
                    </m:r>
                  </m:oMath>
                </a14:m>
                <a:r>
                  <a:rPr lang="en-US" altLang="zh-CN" dirty="0"/>
                  <a:t>, the scoring function of a BN </a:t>
                </a:r>
                <a14:m>
                  <m:oMath xmlns:m="http://schemas.openxmlformats.org/officeDocument/2006/math">
                    <m:r>
                      <a:rPr lang="en-US" altLang="zh-CN" i="1">
                        <a:latin typeface="Cambria Math" panose="02040503050406030204" pitchFamily="18" charset="0"/>
                      </a:rPr>
                      <m:t>𝐵</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Θ</m:t>
                        </m:r>
                      </m:e>
                    </m:d>
                  </m:oMath>
                </a14:m>
                <a:r>
                  <a:rPr lang="en-US" altLang="zh-CN" dirty="0"/>
                  <a:t> based on </a:t>
                </a:r>
                <a14:m>
                  <m:oMath xmlns:m="http://schemas.openxmlformats.org/officeDocument/2006/math">
                    <m:r>
                      <a:rPr lang="en-US" altLang="zh-CN" i="1">
                        <a:latin typeface="Cambria Math" panose="02040503050406030204" pitchFamily="18" charset="0"/>
                      </a:rPr>
                      <m:t>𝐷</m:t>
                    </m:r>
                  </m:oMath>
                </a14:m>
                <a:r>
                  <a:rPr lang="en-US" altLang="zh-CN" dirty="0"/>
                  <a:t> is</a:t>
                </a:r>
              </a:p>
              <a:p>
                <a:endParaRPr lang="en-US" altLang="zh-CN" sz="2800" dirty="0"/>
              </a:p>
              <a:p>
                <a:pPr marL="0" indent="0">
                  <a:buNone/>
                </a:pPr>
                <a:endParaRPr lang="en-US" altLang="zh-CN" dirty="0"/>
              </a:p>
              <a:p>
                <a:r>
                  <a:rPr lang="en-US" altLang="zh-CN" dirty="0"/>
                  <a:t>where</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2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3"/>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8286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Probability Basics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GB" altLang="en-US" dirty="0" smtClean="0">
                    <a:solidFill>
                      <a:srgbClr val="FF0000"/>
                    </a:solidFill>
                  </a:rPr>
                  <a:t>Quiz</a:t>
                </a:r>
                <a:r>
                  <a:rPr lang="en-GB" altLang="en-US" dirty="0"/>
                  <a:t>: We have two six-sided dice. When they are tolled, it could end up with the following </a:t>
                </a:r>
                <a:r>
                  <a:rPr lang="en-GB" altLang="en-US" dirty="0" err="1"/>
                  <a:t>occurance</a:t>
                </a:r>
                <a:r>
                  <a:rPr lang="en-GB" altLang="en-US" dirty="0"/>
                  <a:t>: (</a:t>
                </a:r>
                <a:r>
                  <a:rPr lang="en-GB" altLang="en-US" i="1" dirty="0">
                    <a:solidFill>
                      <a:srgbClr val="FF0000"/>
                    </a:solidFill>
                  </a:rPr>
                  <a:t>A</a:t>
                </a:r>
                <a:r>
                  <a:rPr lang="en-GB" altLang="en-US" dirty="0"/>
                  <a:t>) dice 1 lands on side “3”, (</a:t>
                </a:r>
                <a:r>
                  <a:rPr lang="en-GB" altLang="en-US" i="1" dirty="0">
                    <a:solidFill>
                      <a:srgbClr val="FF0000"/>
                    </a:solidFill>
                  </a:rPr>
                  <a:t>B</a:t>
                </a:r>
                <a:r>
                  <a:rPr lang="en-GB" altLang="en-US" dirty="0"/>
                  <a:t>) dice 2 lands on side “1”, and (</a:t>
                </a:r>
                <a:r>
                  <a:rPr lang="en-GB" altLang="en-US" i="1" dirty="0">
                    <a:solidFill>
                      <a:srgbClr val="FF0000"/>
                    </a:solidFill>
                  </a:rPr>
                  <a:t>C</a:t>
                </a:r>
                <a:r>
                  <a:rPr lang="en-GB" altLang="en-US" dirty="0"/>
                  <a:t>) Two dice sum to eight. Answer the following questions</a:t>
                </a:r>
                <a:r>
                  <a:rPr lang="en-GB" altLang="en-US" dirty="0" smtClean="0"/>
                  <a:t>:</a:t>
                </a:r>
              </a:p>
              <a:p>
                <a:pPr lvl="1"/>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𝐴</m:t>
                        </m:r>
                      </m:e>
                    </m:d>
                    <m:r>
                      <a:rPr lang="en-US" altLang="en-US" b="0" i="1" smtClean="0">
                        <a:latin typeface="Cambria Math" panose="02040503050406030204" pitchFamily="18" charset="0"/>
                      </a:rPr>
                      <m:t>=?</m:t>
                    </m:r>
                  </m:oMath>
                </a14:m>
                <a:endParaRPr lang="en-US" altLang="en-US" dirty="0" smtClean="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𝐶</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b="0" i="1" smtClean="0">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𝐶</m:t>
                        </m:r>
                        <m:r>
                          <a:rPr lang="en-US" altLang="en-US" i="1">
                            <a:latin typeface="Cambria Math" panose="02040503050406030204" pitchFamily="18" charset="0"/>
                          </a:rPr>
                          <m:t>|</m:t>
                        </m:r>
                        <m:r>
                          <a:rPr lang="en-US" altLang="en-US" b="0" i="1" smtClean="0">
                            <a:latin typeface="Cambria Math" panose="02040503050406030204" pitchFamily="18" charset="0"/>
                          </a:rPr>
                          <m:t>𝐴</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i="1">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b="0" i="1" smtClean="0">
                            <a:latin typeface="Cambria Math" panose="02040503050406030204" pitchFamily="18" charset="0"/>
                          </a:rPr>
                          <m:t>𝐶</m:t>
                        </m:r>
                      </m:e>
                    </m:d>
                    <m:r>
                      <a:rPr lang="en-US" altLang="en-US" i="1">
                        <a:latin typeface="Cambria Math" panose="02040503050406030204" pitchFamily="18" charset="0"/>
                      </a:rPr>
                      <m:t>=?</m:t>
                    </m:r>
                  </m:oMath>
                </a14:m>
                <a:endParaRPr lang="en-US" altLang="en-US" dirty="0"/>
              </a:p>
              <a:p>
                <a:pPr lvl="1"/>
                <a:r>
                  <a:rPr lang="en-US" altLang="en-US" dirty="0" smtClean="0"/>
                  <a:t>Is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i="1">
                            <a:latin typeface="Cambria Math" panose="02040503050406030204" pitchFamily="18" charset="0"/>
                          </a:rPr>
                          <m:t>,</m:t>
                        </m:r>
                        <m:r>
                          <a:rPr lang="en-US" altLang="en-US" i="1">
                            <a:latin typeface="Cambria Math" panose="02040503050406030204" pitchFamily="18" charset="0"/>
                          </a:rPr>
                          <m:t>𝐶</m:t>
                        </m:r>
                      </m:e>
                    </m:d>
                  </m:oMath>
                </a14:m>
                <a:r>
                  <a:rPr lang="en-US" altLang="en-US" dirty="0" smtClean="0"/>
                  <a:t> equal to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r>
                      <a:rPr lang="en-US" altLang="en-US" b="0" i="1" smtClean="0">
                        <a:latin typeface="Cambria Math" panose="02040503050406030204" pitchFamily="18" charset="0"/>
                      </a:rPr>
                      <m:t>𝐶</m:t>
                    </m:r>
                    <m:r>
                      <a:rPr lang="en-US" altLang="en-US" b="0" i="1" smtClean="0">
                        <a:latin typeface="Cambria Math" panose="02040503050406030204" pitchFamily="18" charset="0"/>
                      </a:rPr>
                      <m:t>)</m:t>
                    </m:r>
                  </m:oMath>
                </a14:m>
                <a:r>
                  <a:rPr lang="en-US" altLang="en-US" dirty="0" smtClean="0"/>
                  <a:t>?</a:t>
                </a:r>
                <a:endParaRPr lang="en-US" alt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3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2796027"/>
            <a:ext cx="4376738"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743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oMath>
                </a14:m>
                <a:r>
                  <a:rPr lang="zh-CN" altLang="en-US" dirty="0" smtClean="0"/>
                  <a:t> </a:t>
                </a:r>
                <a:r>
                  <a:rPr lang="en-US" altLang="zh-CN" dirty="0" smtClean="0"/>
                  <a:t>is the number of BN parameters</a:t>
                </a:r>
              </a:p>
              <a:p>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oMath>
                </a14:m>
                <a:r>
                  <a:rPr lang="zh-CN" altLang="en-US" dirty="0" smtClean="0"/>
                  <a:t> </a:t>
                </a:r>
                <a:r>
                  <a:rPr lang="en-US" altLang="zh-CN" dirty="0" smtClean="0"/>
                  <a:t>is the number of bits of each parameter</a:t>
                </a:r>
              </a:p>
              <a:p>
                <a14:m>
                  <m:oMath xmlns:m="http://schemas.openxmlformats.org/officeDocument/2006/math">
                    <m:r>
                      <a:rPr lang="en-US" altLang="zh-CN" b="0" i="1" smtClean="0">
                        <a:latin typeface="Cambria Math" panose="02040503050406030204" pitchFamily="18" charset="0"/>
                      </a:rPr>
                      <m:t>𝐿𝐿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r>
                  <a:rPr lang="zh-CN" altLang="en-US" dirty="0" smtClean="0"/>
                  <a:t> </a:t>
                </a:r>
                <a:r>
                  <a:rPr lang="en-US" altLang="zh-CN" dirty="0" smtClean="0"/>
                  <a:t>is the log likelihood of BN</a:t>
                </a:r>
              </a:p>
              <a:p>
                <a:endParaRPr lang="en-US" altLang="zh-CN" sz="100" dirty="0" smtClean="0"/>
              </a:p>
              <a:p>
                <a:r>
                  <a:rPr lang="en-US" altLang="zh-CN" dirty="0" smtClean="0"/>
                  <a:t>We want to find a BN to minimize scoring function </a:t>
                </a:r>
                <a14:m>
                  <m:oMath xmlns:m="http://schemas.openxmlformats.org/officeDocument/2006/math">
                    <m:r>
                      <a:rPr lang="en-US" altLang="zh-CN" i="1">
                        <a:latin typeface="Cambria Math" panose="02040503050406030204" pitchFamily="18" charset="0"/>
                      </a:rPr>
                      <m:t>𝑠</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oMath>
                </a14:m>
                <a:endParaRPr lang="en-US" altLang="zh-CN" dirty="0" smtClean="0"/>
              </a:p>
              <a:p>
                <a:r>
                  <a:rPr lang="en-US" altLang="zh-CN" dirty="0" smtClean="0"/>
                  <a:t>If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𝜃</m:t>
                        </m:r>
                      </m:e>
                    </m:d>
                    <m:r>
                      <a:rPr lang="en-US" altLang="zh-CN" b="0" i="1" smtClean="0">
                        <a:latin typeface="Cambria Math" panose="02040503050406030204" pitchFamily="18" charset="0"/>
                      </a:rPr>
                      <m:t>=1</m:t>
                    </m:r>
                  </m:oMath>
                </a14:m>
                <a:r>
                  <a:rPr lang="en-US" altLang="zh-CN" dirty="0" smtClean="0"/>
                  <a:t>:              </a:t>
                </a:r>
                <a14:m>
                  <m:oMath xmlns:m="http://schemas.openxmlformats.org/officeDocument/2006/math">
                    <m:r>
                      <a:rPr lang="en-US" altLang="zh-CN" b="0" i="1" smtClean="0">
                        <a:latin typeface="Cambria Math" panose="02040503050406030204" pitchFamily="18" charset="0"/>
                      </a:rPr>
                      <m:t>𝐴𝐼𝐶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e>
                        <m:r>
                          <a:rPr lang="en-US" altLang="zh-CN" b="0" i="1" smtClean="0">
                            <a:latin typeface="Cambria Math" panose="02040503050406030204" pitchFamily="18" charset="0"/>
                          </a:rPr>
                          <m:t>𝐷</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𝐿𝐿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endParaRPr lang="en-US" altLang="zh-CN" dirty="0" smtClean="0"/>
              </a:p>
              <a:p>
                <a:r>
                  <a:rPr lang="en-US" altLang="zh-CN" dirty="0" smtClean="0"/>
                  <a:t>If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𝜃</m:t>
                        </m:r>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1</m:t>
                        </m:r>
                      </m:num>
                      <m:den>
                        <m:r>
                          <a:rPr lang="en-US" altLang="zh-CN" b="0" i="1" smtClean="0">
                            <a:latin typeface="Cambria Math" panose="02040503050406030204" pitchFamily="18" charset="0"/>
                          </a:rPr>
                          <m:t>2</m:t>
                        </m:r>
                      </m:den>
                    </m:f>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oMath>
                </a14:m>
                <a:r>
                  <a:rPr lang="en-US" altLang="zh-CN" dirty="0"/>
                  <a:t>: </a:t>
                </a:r>
                <a:r>
                  <a:rPr lang="en-US" altLang="zh-CN" dirty="0" smtClean="0"/>
                  <a:t>  </a:t>
                </a:r>
                <a14:m>
                  <m:oMath xmlns:m="http://schemas.openxmlformats.org/officeDocument/2006/math">
                    <m:r>
                      <a:rPr lang="en-US" altLang="zh-CN" b="0" i="1" smtClean="0">
                        <a:latin typeface="Cambria Math" panose="02040503050406030204" pitchFamily="18" charset="0"/>
                      </a:rPr>
                      <m:t>𝐵</m:t>
                    </m:r>
                    <m:r>
                      <a:rPr lang="en-US" altLang="zh-CN" i="1">
                        <a:latin typeface="Cambria Math" panose="02040503050406030204" pitchFamily="18" charset="0"/>
                      </a:rPr>
                      <m:t>𝐼𝐶</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num>
                      <m:den>
                        <m:r>
                          <a:rPr lang="en-US" altLang="zh-CN" b="0" i="1" smtClean="0">
                            <a:latin typeface="Cambria Math" panose="02040503050406030204" pitchFamily="18" charset="0"/>
                          </a:rPr>
                          <m:t>2</m:t>
                        </m:r>
                      </m:den>
                    </m:f>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𝐵</m:t>
                        </m:r>
                      </m:e>
                    </m:d>
                    <m:r>
                      <a:rPr lang="en-US" altLang="zh-CN" i="1">
                        <a:latin typeface="Cambria Math" panose="02040503050406030204" pitchFamily="18" charset="0"/>
                      </a:rPr>
                      <m:t>−</m:t>
                    </m:r>
                    <m:r>
                      <a:rPr lang="en-US" altLang="zh-CN" i="1">
                        <a:latin typeface="Cambria Math" panose="02040503050406030204" pitchFamily="18" charset="0"/>
                      </a:rPr>
                      <m:t>𝐿𝐿</m:t>
                    </m:r>
                    <m:r>
                      <a:rPr lang="en-US" altLang="zh-CN" i="1">
                        <a:latin typeface="Cambria Math" panose="02040503050406030204" pitchFamily="18" charset="0"/>
                      </a:rPr>
                      <m:t>(</m:t>
                    </m:r>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𝐷</m:t>
                    </m:r>
                    <m:r>
                      <a:rPr lang="en-US" altLang="zh-CN" i="1">
                        <a:latin typeface="Cambria Math" panose="02040503050406030204" pitchFamily="18" charset="0"/>
                      </a:rPr>
                      <m:t>)</m:t>
                    </m:r>
                  </m:oMath>
                </a14:m>
                <a:endParaRPr lang="en-US" altLang="zh-CN" dirty="0" smtClean="0"/>
              </a:p>
              <a:p>
                <a:endParaRPr lang="en-US" altLang="zh-CN" sz="2000"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4"/>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56279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If </a:t>
                </a:r>
                <a14:m>
                  <m:oMath xmlns:m="http://schemas.openxmlformats.org/officeDocument/2006/math">
                    <m:r>
                      <a:rPr lang="en-US" altLang="zh-CN" i="1" dirty="0" smtClean="0">
                        <a:latin typeface="Cambria Math" panose="02040503050406030204" pitchFamily="18" charset="0"/>
                      </a:rPr>
                      <m:t>𝐺</m:t>
                    </m:r>
                  </m:oMath>
                </a14:m>
                <a:r>
                  <a:rPr lang="en-US" altLang="zh-CN" dirty="0" smtClean="0"/>
                  <a:t> is fixed, the first item in </a:t>
                </a:r>
                <a14:m>
                  <m:oMath xmlns:m="http://schemas.openxmlformats.org/officeDocument/2006/math">
                    <m:r>
                      <a:rPr lang="en-US" altLang="zh-CN" i="1">
                        <a:latin typeface="Cambria Math" panose="02040503050406030204" pitchFamily="18" charset="0"/>
                      </a:rPr>
                      <m:t>𝑠</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oMath>
                </a14:m>
                <a:r>
                  <a:rPr lang="zh-CN" altLang="en-US" dirty="0" smtClean="0"/>
                  <a:t> </a:t>
                </a:r>
                <a:r>
                  <a:rPr lang="en-US" altLang="zh-CN" dirty="0" smtClean="0"/>
                  <a:t>is a constant. Then</a:t>
                </a:r>
              </a:p>
              <a:p>
                <a:endParaRPr lang="en-US" altLang="zh-CN" dirty="0"/>
              </a:p>
              <a:p>
                <a:r>
                  <a:rPr lang="en-US" altLang="zh-CN" dirty="0" smtClean="0"/>
                  <a:t> And we have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8" name="矩形 7"/>
              <p:cNvSpPr/>
              <p:nvPr/>
            </p:nvSpPr>
            <p:spPr>
              <a:xfrm>
                <a:off x="2639737" y="1368237"/>
                <a:ext cx="39841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min</m:t>
                          </m:r>
                        </m:fName>
                        <m:e>
                          <m:r>
                            <a:rPr lang="en-US" altLang="zh-CN" sz="2400" i="1">
                              <a:latin typeface="Cambria Math" panose="02040503050406030204" pitchFamily="18" charset="0"/>
                            </a:rPr>
                            <m:t>𝑠</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𝐵</m:t>
                              </m:r>
                            </m:e>
                            <m:e>
                              <m:r>
                                <a:rPr lang="en-US" altLang="zh-CN" sz="2400" i="1">
                                  <a:latin typeface="Cambria Math" panose="02040503050406030204" pitchFamily="18" charset="0"/>
                                </a:rPr>
                                <m:t>𝐷</m:t>
                              </m:r>
                            </m:e>
                          </m:d>
                        </m:e>
                      </m:func>
                      <m:r>
                        <a:rPr lang="en-US" altLang="zh-CN" sz="2400" b="0" i="1" smtClean="0">
                          <a:latin typeface="Cambria Math" panose="02040503050406030204" pitchFamily="18" charset="0"/>
                        </a:rPr>
                        <m:t>⇒ </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max</m:t>
                          </m:r>
                        </m:fName>
                        <m:e>
                          <m:r>
                            <a:rPr lang="en-US" altLang="zh-CN" sz="2400" b="0" i="1" smtClean="0">
                              <a:latin typeface="Cambria Math" panose="02040503050406030204" pitchFamily="18" charset="0"/>
                            </a:rPr>
                            <m:t>𝐿𝐿</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r>
                            <a:rPr lang="en-US" altLang="zh-CN" sz="2400" b="0" i="1" smtClean="0">
                              <a:latin typeface="Cambria Math" panose="02040503050406030204" pitchFamily="18" charset="0"/>
                            </a:rPr>
                            <m:t>)</m:t>
                          </m:r>
                        </m:e>
                      </m:func>
                    </m:oMath>
                  </m:oMathPara>
                </a14:m>
                <a:endParaRPr lang="zh-CN"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39737" y="1368237"/>
                <a:ext cx="3984103" cy="461665"/>
              </a:xfrm>
              <a:prstGeom prst="rect">
                <a:avLst/>
              </a:prstGeom>
              <a:blipFill>
                <a:blip r:embed="rId4"/>
                <a:stretch>
                  <a:fillRect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313319" y="2571706"/>
                <a:ext cx="2569614" cy="5161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𝑃</m:t>
                              </m:r>
                            </m:e>
                          </m:acc>
                        </m:e>
                        <m:sub>
                          <m:r>
                            <a:rPr lang="en-US" altLang="zh-CN" sz="2400" b="0" i="1" smtClean="0">
                              <a:latin typeface="Cambria Math" panose="02040503050406030204" pitchFamily="18" charset="0"/>
                            </a:rPr>
                            <m:t>𝐷</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3313319" y="2571706"/>
                <a:ext cx="2569614" cy="51610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6"/>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2863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smtClean="0"/>
              <a:t>If graph structure is unknown, find</a:t>
            </a:r>
          </a:p>
          <a:p>
            <a:pPr algn="ctr"/>
            <a:endParaRPr lang="en-US" altLang="zh-CN" dirty="0"/>
          </a:p>
          <a:p>
            <a:r>
              <a:rPr lang="en-US" altLang="zh-CN" dirty="0"/>
              <a:t>Heuristic </a:t>
            </a:r>
            <a:r>
              <a:rPr lang="en-US" altLang="zh-CN" dirty="0" smtClean="0"/>
              <a:t>search</a:t>
            </a:r>
          </a:p>
          <a:p>
            <a:pPr lvl="1"/>
            <a:r>
              <a:rPr lang="en-US" altLang="zh-CN" dirty="0"/>
              <a:t>Complete data </a:t>
            </a:r>
            <a:r>
              <a:rPr lang="en-US" altLang="zh-CN" dirty="0" smtClean="0"/>
              <a:t>:local </a:t>
            </a:r>
            <a:r>
              <a:rPr lang="en-US" altLang="zh-CN" dirty="0"/>
              <a:t>computations</a:t>
            </a:r>
          </a:p>
          <a:p>
            <a:pPr lvl="1"/>
            <a:r>
              <a:rPr lang="en-US" altLang="zh-CN" dirty="0" smtClean="0"/>
              <a:t>Incomplete </a:t>
            </a:r>
            <a:r>
              <a:rPr lang="en-US" altLang="zh-CN" dirty="0"/>
              <a:t>data (score </a:t>
            </a:r>
            <a:r>
              <a:rPr lang="en-US" altLang="zh-CN" dirty="0" err="1"/>
              <a:t>nondecomposable</a:t>
            </a:r>
            <a:r>
              <a:rPr lang="en-US" altLang="zh-CN" dirty="0" smtClean="0"/>
              <a:t>): stochastic methods</a:t>
            </a:r>
          </a:p>
          <a:p>
            <a:endParaRPr lang="en-US" altLang="zh-CN" dirty="0" smtClean="0"/>
          </a:p>
          <a:p>
            <a:endParaRPr lang="en-US" altLang="zh-CN" dirty="0"/>
          </a:p>
          <a:p>
            <a:endParaRPr lang="en-US" altLang="zh-CN" dirty="0" smtClean="0"/>
          </a:p>
          <a:p>
            <a:endParaRPr lang="en-US" altLang="zh-CN" dirty="0" smtClean="0"/>
          </a:p>
          <a:p>
            <a:r>
              <a:rPr lang="en-US" altLang="zh-CN" dirty="0" smtClean="0"/>
              <a:t>Constrained-based methods </a:t>
            </a:r>
            <a:r>
              <a:rPr lang="en-US" altLang="zh-CN" dirty="0"/>
              <a:t>(PC/IC algorithms</a:t>
            </a:r>
            <a:r>
              <a:rPr lang="en-US" altLang="zh-CN" dirty="0" smtClean="0"/>
              <a:t>)</a:t>
            </a:r>
          </a:p>
          <a:p>
            <a:pPr lvl="1"/>
            <a:r>
              <a:rPr lang="en-US" altLang="zh-CN" dirty="0"/>
              <a:t>Data impose </a:t>
            </a:r>
            <a:r>
              <a:rPr lang="en-US" altLang="zh-CN" dirty="0" smtClean="0"/>
              <a:t>independence relations </a:t>
            </a:r>
            <a:r>
              <a:rPr lang="en-US" altLang="zh-CN" dirty="0"/>
              <a:t>(constraints) on </a:t>
            </a:r>
            <a:r>
              <a:rPr lang="en-US" altLang="zh-CN" dirty="0" smtClean="0"/>
              <a:t>graph structure</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矩形 6"/>
              <p:cNvSpPr/>
              <p:nvPr/>
            </p:nvSpPr>
            <p:spPr>
              <a:xfrm>
                <a:off x="2980670" y="1270254"/>
                <a:ext cx="3185039" cy="596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𝐺</m:t>
                          </m:r>
                        </m:e>
                      </m:acc>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𝐺</m:t>
                                  </m:r>
                                </m:lim>
                              </m:limLow>
                            </m:fName>
                            <m:e>
                              <m:r>
                                <a:rPr lang="en-US" altLang="zh-CN" sz="2400" i="1">
                                  <a:latin typeface="Cambria Math" panose="02040503050406030204" pitchFamily="18" charset="0"/>
                                </a:rPr>
                                <m:t>𝑆𝑐𝑜𝑟𝑒</m:t>
                              </m:r>
                              <m:r>
                                <a:rPr lang="en-US" altLang="zh-CN" sz="2400" i="1">
                                  <a:latin typeface="Cambria Math" panose="02040503050406030204" pitchFamily="18" charset="0"/>
                                </a:rPr>
                                <m:t>(</m:t>
                              </m:r>
                              <m:r>
                                <a:rPr lang="en-US" altLang="zh-CN" sz="2400" i="1">
                                  <a:latin typeface="Cambria Math" panose="02040503050406030204" pitchFamily="18" charset="0"/>
                                </a:rPr>
                                <m:t>𝐺</m:t>
                              </m:r>
                              <m:r>
                                <a:rPr lang="en-US" altLang="zh-CN" sz="2400" i="1">
                                  <a:latin typeface="Cambria Math" panose="02040503050406030204" pitchFamily="18" charset="0"/>
                                </a:rPr>
                                <m:t>)</m:t>
                              </m:r>
                            </m:e>
                          </m:func>
                        </m:e>
                      </m:func>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980670" y="1270254"/>
                <a:ext cx="3185039" cy="596766"/>
              </a:xfrm>
              <a:prstGeom prst="rect">
                <a:avLst/>
              </a:prstGeom>
              <a:blipFill>
                <a:blip r:embed="rId2"/>
                <a:stretch>
                  <a:fillRect/>
                </a:stretch>
              </a:blipFill>
            </p:spPr>
            <p:txBody>
              <a:bodyPr/>
              <a:lstStyle/>
              <a:p>
                <a:r>
                  <a:rPr lang="zh-CN" altLang="en-US">
                    <a:noFill/>
                  </a:rPr>
                  <a:t> </a:t>
                </a:r>
              </a:p>
            </p:txBody>
          </p:sp>
        </mc:Fallback>
      </mc:AlternateContent>
      <p:grpSp>
        <p:nvGrpSpPr>
          <p:cNvPr id="10" name="组合 9"/>
          <p:cNvGrpSpPr/>
          <p:nvPr/>
        </p:nvGrpSpPr>
        <p:grpSpPr>
          <a:xfrm>
            <a:off x="3626069" y="1301787"/>
            <a:ext cx="4982354" cy="1014182"/>
            <a:chOff x="3626069" y="1301787"/>
            <a:chExt cx="4982354" cy="1014182"/>
          </a:xfrm>
        </p:grpSpPr>
        <p:sp>
          <p:nvSpPr>
            <p:cNvPr id="8" name="线形标注 2 7"/>
            <p:cNvSpPr/>
            <p:nvPr/>
          </p:nvSpPr>
          <p:spPr>
            <a:xfrm>
              <a:off x="3626069" y="1301787"/>
              <a:ext cx="2539640" cy="522476"/>
            </a:xfrm>
            <a:prstGeom prst="borderCallout2">
              <a:avLst>
                <a:gd name="adj1" fmla="val 60961"/>
                <a:gd name="adj2" fmla="val 100035"/>
                <a:gd name="adj3" fmla="val 96137"/>
                <a:gd name="adj4" fmla="val 124683"/>
                <a:gd name="adj5" fmla="val 98429"/>
                <a:gd name="adj6" fmla="val 12530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984124" y="1608083"/>
              <a:ext cx="1624299" cy="707886"/>
            </a:xfrm>
            <a:prstGeom prst="rect">
              <a:avLst/>
            </a:prstGeom>
            <a:noFill/>
          </p:spPr>
          <p:txBody>
            <a:bodyPr wrap="square" rtlCol="0">
              <a:spAutoFit/>
            </a:bodyPr>
            <a:lstStyle/>
            <a:p>
              <a:r>
                <a:rPr lang="en-US" altLang="zh-CN" sz="2000" dirty="0" smtClean="0">
                  <a:solidFill>
                    <a:srgbClr val="FF0000"/>
                  </a:solidFill>
                </a:rPr>
                <a:t>NP-hard optimization</a:t>
              </a:r>
              <a:endParaRPr lang="zh-CN" altLang="en-US" sz="2000" dirty="0">
                <a:solidFill>
                  <a:srgbClr val="FF0000"/>
                </a:solidFill>
              </a:endParaRPr>
            </a:p>
          </p:txBody>
        </p:sp>
      </p:grpSp>
      <p:grpSp>
        <p:nvGrpSpPr>
          <p:cNvPr id="17" name="组合 16"/>
          <p:cNvGrpSpPr/>
          <p:nvPr/>
        </p:nvGrpSpPr>
        <p:grpSpPr>
          <a:xfrm>
            <a:off x="4609665" y="2989372"/>
            <a:ext cx="3216069" cy="2233206"/>
            <a:chOff x="4609665" y="2989372"/>
            <a:chExt cx="3216069" cy="2233206"/>
          </a:xfrm>
        </p:grpSpPr>
        <p:grpSp>
          <p:nvGrpSpPr>
            <p:cNvPr id="15" name="组合 14"/>
            <p:cNvGrpSpPr/>
            <p:nvPr/>
          </p:nvGrpSpPr>
          <p:grpSpPr>
            <a:xfrm>
              <a:off x="4609665" y="2998126"/>
              <a:ext cx="3216069" cy="2224452"/>
              <a:chOff x="4609665" y="2998126"/>
              <a:chExt cx="3216069" cy="2224452"/>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ackgroundRemoval t="0" b="100000" l="0" r="98919">
                            <a14:foregroundMark x1="89189" y1="6061" x2="89189" y2="6061"/>
                            <a14:foregroundMark x1="89189" y1="4545" x2="96216" y2="6061"/>
                            <a14:foregroundMark x1="20541" y1="7576" x2="7568" y2="56061"/>
                            <a14:backgroundMark x1="2703" y1="36364" x2="4324" y2="34848"/>
                            <a14:backgroundMark x1="4865" y1="46970" x2="0" y2="62121"/>
                          </a14:backgroundRemoval>
                        </a14:imgEffect>
                      </a14:imgLayer>
                    </a14:imgProps>
                  </a:ext>
                </a:extLst>
              </a:blip>
              <a:stretch>
                <a:fillRect/>
              </a:stretch>
            </p:blipFill>
            <p:spPr>
              <a:xfrm>
                <a:off x="4609665" y="3036222"/>
                <a:ext cx="1761905" cy="628571"/>
              </a:xfrm>
              <a:prstGeom prst="rect">
                <a:avLst/>
              </a:prstGeom>
            </p:spPr>
          </p:pic>
          <p:pic>
            <p:nvPicPr>
              <p:cNvPr id="12" name="图片 11"/>
              <p:cNvPicPr>
                <a:picLocks noChangeAspect="1"/>
              </p:cNvPicPr>
              <p:nvPr/>
            </p:nvPicPr>
            <p:blipFill>
              <a:blip r:embed="rId5"/>
              <a:stretch>
                <a:fillRect/>
              </a:stretch>
            </p:blipFill>
            <p:spPr>
              <a:xfrm>
                <a:off x="6528807" y="2998126"/>
                <a:ext cx="1228571" cy="704762"/>
              </a:xfrm>
              <a:prstGeom prst="rect">
                <a:avLst/>
              </a:prstGeom>
            </p:spPr>
          </p:pic>
          <p:pic>
            <p:nvPicPr>
              <p:cNvPr id="13" name="图片 12"/>
              <p:cNvPicPr>
                <a:picLocks noChangeAspect="1"/>
              </p:cNvPicPr>
              <p:nvPr/>
            </p:nvPicPr>
            <p:blipFill>
              <a:blip r:embed="rId6"/>
              <a:stretch>
                <a:fillRect/>
              </a:stretch>
            </p:blipFill>
            <p:spPr>
              <a:xfrm>
                <a:off x="4795474" y="3823352"/>
                <a:ext cx="1733333" cy="895238"/>
              </a:xfrm>
              <a:prstGeom prst="rect">
                <a:avLst/>
              </a:prstGeom>
            </p:spPr>
          </p:pic>
          <p:pic>
            <p:nvPicPr>
              <p:cNvPr id="14" name="图片 13"/>
              <p:cNvPicPr>
                <a:picLocks noChangeAspect="1"/>
              </p:cNvPicPr>
              <p:nvPr/>
            </p:nvPicPr>
            <p:blipFill>
              <a:blip r:embed="rId7"/>
              <a:stretch>
                <a:fillRect/>
              </a:stretch>
            </p:blipFill>
            <p:spPr>
              <a:xfrm>
                <a:off x="6473353" y="3984483"/>
                <a:ext cx="1352381" cy="1238095"/>
              </a:xfrm>
              <a:prstGeom prst="rect">
                <a:avLst/>
              </a:prstGeom>
            </p:spPr>
          </p:pic>
        </p:grpSp>
        <p:sp>
          <p:nvSpPr>
            <p:cNvPr id="16" name="文本框 15"/>
            <p:cNvSpPr txBox="1"/>
            <p:nvPr/>
          </p:nvSpPr>
          <p:spPr>
            <a:xfrm>
              <a:off x="5528716" y="2989372"/>
              <a:ext cx="944637" cy="307777"/>
            </a:xfrm>
            <a:prstGeom prst="rect">
              <a:avLst/>
            </a:prstGeom>
            <a:solidFill>
              <a:schemeClr val="bg1"/>
            </a:solidFill>
          </p:spPr>
          <p:txBody>
            <a:bodyPr wrap="square" rtlCol="0">
              <a:spAutoFit/>
            </a:bodyPr>
            <a:lstStyle/>
            <a:p>
              <a:r>
                <a:rPr lang="en-US" altLang="zh-CN" sz="1400" b="1" dirty="0" smtClean="0"/>
                <a:t>Add C-&gt;B</a:t>
              </a:r>
              <a:endParaRPr lang="zh-CN" altLang="en-US" sz="1400" b="1" dirty="0"/>
            </a:p>
          </p:txBody>
        </p:sp>
      </p:grpSp>
    </p:spTree>
    <p:extLst>
      <p:ext uri="{BB962C8B-B14F-4D97-AF65-F5344CB8AC3E}">
        <p14:creationId xmlns:p14="http://schemas.microsoft.com/office/powerpoint/2010/main" val="954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Bayesian </a:t>
            </a:r>
            <a:r>
              <a:rPr lang="en-US" altLang="zh-CN" dirty="0"/>
              <a:t>i</a:t>
            </a:r>
            <a:r>
              <a:rPr lang="en-US" altLang="zh-CN" dirty="0" smtClean="0"/>
              <a:t>nference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The process of speculating unknown variables </a:t>
                </a:r>
                <a:r>
                  <a:rPr lang="en-US" altLang="zh-CN" dirty="0"/>
                  <a:t>using values of </a:t>
                </a:r>
                <a:r>
                  <a:rPr lang="en-US" altLang="zh-CN" dirty="0" smtClean="0"/>
                  <a:t>observed variables is called inference</a:t>
                </a:r>
              </a:p>
              <a:p>
                <a:r>
                  <a:rPr lang="en-US" altLang="zh-CN" dirty="0" smtClean="0"/>
                  <a:t>The ideal situation is to compute posterior probabilities </a:t>
                </a:r>
                <a14:m>
                  <m:oMath xmlns:m="http://schemas.openxmlformats.org/officeDocument/2006/math">
                    <m:r>
                      <a:rPr lang="en-US" altLang="zh-CN" i="1">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1">
                        <a:latin typeface="Cambria Math" panose="02040503050406030204" pitchFamily="18" charset="0"/>
                      </a:rPr>
                      <m:t>𝐪</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1">
                        <a:latin typeface="Cambria Math" panose="02040503050406030204" pitchFamily="18" charset="0"/>
                      </a:rPr>
                      <m:t>𝐞</m:t>
                    </m:r>
                    <m:r>
                      <a:rPr lang="en-US" altLang="zh-CN" b="0" i="1" smtClean="0">
                        <a:latin typeface="Cambria Math" panose="02040503050406030204" pitchFamily="18" charset="0"/>
                      </a:rPr>
                      <m:t>)</m:t>
                    </m:r>
                  </m:oMath>
                </a14:m>
                <a:r>
                  <a:rPr lang="en-US" altLang="zh-CN" dirty="0" smtClean="0"/>
                  <a:t> using joint distribution defined in BN</a:t>
                </a:r>
              </a:p>
              <a:p>
                <a:pPr lvl="1"/>
                <a:r>
                  <a:rPr lang="en-US" altLang="zh-CN" dirty="0" smtClean="0"/>
                  <a:t>Query </a:t>
                </a:r>
                <a:r>
                  <a:rPr lang="en-US" altLang="zh-CN" dirty="0"/>
                  <a:t>variables: </a:t>
                </a:r>
                <a14:m>
                  <m:oMath xmlns:m="http://schemas.openxmlformats.org/officeDocument/2006/math">
                    <m:r>
                      <a:rPr lang="en-US" altLang="zh-CN" b="0" i="1" dirty="0" smtClean="0">
                        <a:latin typeface="Cambria Math" panose="02040503050406030204" pitchFamily="18" charset="0"/>
                      </a:rPr>
                      <m:t>𝑄</m:t>
                    </m:r>
                    <m:r>
                      <a:rPr lang="en-US" altLang="zh-CN" b="0" i="1" dirty="0" smtClean="0">
                        <a:latin typeface="Cambria Math" panose="02040503050406030204" pitchFamily="18" charset="0"/>
                      </a:rPr>
                      <m:t>=</m:t>
                    </m:r>
                    <m:r>
                      <a:rPr lang="en-US" altLang="zh-CN" b="1" i="0" dirty="0" smtClean="0">
                        <a:latin typeface="Cambria Math" panose="02040503050406030204" pitchFamily="18" charset="0"/>
                      </a:rPr>
                      <m:t>𝐪</m:t>
                    </m:r>
                  </m:oMath>
                </a14:m>
                <a:endParaRPr lang="en-US" altLang="zh-CN" b="1" dirty="0" smtClean="0"/>
              </a:p>
              <a:p>
                <a:pPr lvl="1"/>
                <a:r>
                  <a:rPr lang="en-US" altLang="zh-CN" dirty="0"/>
                  <a:t>Evidence </a:t>
                </a:r>
                <a:r>
                  <a:rPr lang="en-US" altLang="zh-CN" dirty="0" smtClean="0"/>
                  <a:t>(</a:t>
                </a:r>
                <a:r>
                  <a:rPr lang="en-US" altLang="zh-CN" dirty="0"/>
                  <a:t>observed observed) variables: ) variables: </a:t>
                </a:r>
                <a14:m>
                  <m:oMath xmlns:m="http://schemas.openxmlformats.org/officeDocument/2006/math">
                    <m:r>
                      <a:rPr lang="en-US" altLang="zh-CN" i="1" dirty="0" smtClean="0">
                        <a:latin typeface="Cambria Math" panose="02040503050406030204" pitchFamily="18" charset="0"/>
                      </a:rPr>
                      <m:t>𝐸</m:t>
                    </m:r>
                    <m:r>
                      <a:rPr lang="en-US" altLang="zh-CN" i="1" dirty="0" smtClean="0">
                        <a:latin typeface="Cambria Math" panose="02040503050406030204" pitchFamily="18" charset="0"/>
                      </a:rPr>
                      <m:t> = </m:t>
                    </m:r>
                    <m:r>
                      <a:rPr lang="en-US" altLang="zh-CN" b="1" i="0" dirty="0" smtClean="0">
                        <a:latin typeface="Cambria Math" panose="02040503050406030204" pitchFamily="18" charset="0"/>
                      </a:rPr>
                      <m:t>𝐞</m:t>
                    </m:r>
                  </m:oMath>
                </a14:m>
                <a:endParaRPr lang="en-US" altLang="zh-CN" b="1" dirty="0" smtClean="0"/>
              </a:p>
              <a:p>
                <a:pPr lvl="1"/>
                <a:endParaRPr lang="en-US" altLang="zh-CN" dirty="0" smtClean="0"/>
              </a:p>
              <a:p>
                <a:r>
                  <a:rPr lang="en-US" altLang="zh-CN" dirty="0" smtClean="0"/>
                  <a:t>Recall</a:t>
                </a:r>
                <a:r>
                  <a:rPr lang="en-US" altLang="zh-CN" dirty="0"/>
                  <a:t>: inference via the full joint </a:t>
                </a:r>
                <a:r>
                  <a:rPr lang="en-US" altLang="zh-CN" dirty="0" smtClean="0"/>
                  <a:t>distribution</a:t>
                </a:r>
              </a:p>
              <a:p>
                <a:endParaRPr lang="en-US" altLang="zh-CN" dirty="0"/>
              </a:p>
              <a:p>
                <a:endParaRPr lang="en-US" altLang="zh-CN" dirty="0" smtClean="0"/>
              </a:p>
              <a:p>
                <a:r>
                  <a:rPr lang="en-US" altLang="zh-CN" dirty="0" smtClean="0"/>
                  <a:t>Exact inference </a:t>
                </a:r>
                <a:r>
                  <a:rPr lang="en-US" altLang="zh-CN" dirty="0"/>
                  <a:t>is NP-hard (Actually #P-complete</a:t>
                </a:r>
                <a:r>
                  <a:rPr lang="en-US" altLang="zh-CN" dirty="0" smtClean="0"/>
                  <a:t>)</a:t>
                </a:r>
              </a:p>
              <a:p>
                <a:pPr algn="ct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矩形 6"/>
              <p:cNvSpPr/>
              <p:nvPr/>
            </p:nvSpPr>
            <p:spPr>
              <a:xfrm>
                <a:off x="2391240" y="3977310"/>
                <a:ext cx="5015540" cy="861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e>
                        <m:e>
                          <m:r>
                            <a:rPr lang="en-US" altLang="zh-CN" sz="2400" i="1">
                              <a:latin typeface="Cambria Math" panose="02040503050406030204" pitchFamily="18" charset="0"/>
                            </a:rPr>
                            <m:t>𝐸</m:t>
                          </m:r>
                          <m:r>
                            <a:rPr lang="en-US" altLang="zh-CN" sz="2400" i="1">
                              <a:latin typeface="Cambria Math" panose="02040503050406030204" pitchFamily="18" charset="0"/>
                            </a:rPr>
                            <m:t>=</m:t>
                          </m:r>
                          <m:r>
                            <a:rPr lang="en-US" altLang="zh-CN" sz="2400" b="1" i="0">
                              <a:latin typeface="Cambria Math" panose="02040503050406030204" pitchFamily="18" charset="0"/>
                            </a:rPr>
                            <m:t>𝐞</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den>
                      </m:f>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1">
                          <a:latin typeface="Cambria Math" panose="02040503050406030204" pitchFamily="18" charset="0"/>
                        </a:rPr>
                        <m:t>𝐪</m:t>
                      </m:r>
                      <m:r>
                        <a:rPr lang="en-US" altLang="zh-CN" sz="2400" i="1">
                          <a:latin typeface="Cambria Math" panose="02040503050406030204" pitchFamily="18" charset="0"/>
                        </a:rPr>
                        <m:t>,</m:t>
                      </m:r>
                      <m:r>
                        <a:rPr lang="en-US" altLang="zh-CN" sz="2400" b="1">
                          <a:latin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391240" y="3977310"/>
                <a:ext cx="5015540" cy="861326"/>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5306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a:t>
            </a:r>
            <a:r>
              <a:rPr lang="en-US" altLang="zh-CN" dirty="0" smtClean="0"/>
              <a:t>inference: Sampling</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dirty="0" smtClean="0"/>
                  <a:t>It’s difficult when BN structure is large</a:t>
                </a:r>
              </a:p>
              <a:p>
                <a:r>
                  <a:rPr lang="en-US" altLang="zh-CN" dirty="0"/>
                  <a:t>Using </a:t>
                </a:r>
                <a:r>
                  <a:rPr lang="en-US" altLang="zh-CN" dirty="0" smtClean="0"/>
                  <a:t>sampling methods </a:t>
                </a:r>
                <a:r>
                  <a:rPr lang="en-US" altLang="zh-CN" dirty="0"/>
                  <a:t>to perform approximate </a:t>
                </a:r>
                <a:r>
                  <a:rPr lang="en-US" altLang="zh-CN" dirty="0" smtClean="0"/>
                  <a:t>inference</a:t>
                </a:r>
              </a:p>
              <a:p>
                <a:r>
                  <a:rPr lang="en-US" altLang="zh-CN" dirty="0"/>
                  <a:t>we denote the set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𝑋</m:t>
                        </m:r>
                      </m:e>
                      <m:sub>
                        <m:r>
                          <a:rPr lang="en-US" altLang="zh-CN" b="0" i="1" dirty="0" smtClean="0">
                            <a:latin typeface="Cambria Math" panose="02040503050406030204" pitchFamily="18" charset="0"/>
                          </a:rPr>
                          <m:t>𝑛</m:t>
                        </m:r>
                      </m:sub>
                    </m:sSub>
                    <m:r>
                      <a:rPr lang="en-US" altLang="zh-CN" i="1" dirty="0">
                        <a:latin typeface="Cambria Math" panose="02040503050406030204" pitchFamily="18" charset="0"/>
                      </a:rPr>
                      <m:t>) </m:t>
                    </m:r>
                  </m:oMath>
                </a14:m>
                <a:r>
                  <a:rPr lang="en-US" altLang="zh-CN" dirty="0"/>
                  <a:t>as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m:t>
                        </m:r>
                        <m:r>
                          <a:rPr lang="en-US" altLang="zh-CN" i="1" dirty="0" smtClean="0">
                            <a:latin typeface="Cambria Math" panose="02040503050406030204" pitchFamily="18" charset="0"/>
                          </a:rPr>
                          <m:t>−</m:t>
                        </m:r>
                        <m:r>
                          <a:rPr lang="en-US" altLang="zh-CN" i="1" dirty="0" err="1">
                            <a:latin typeface="Cambria Math" panose="02040503050406030204" pitchFamily="18" charset="0"/>
                          </a:rPr>
                          <m:t>𝑖</m:t>
                        </m:r>
                        <m:r>
                          <a:rPr lang="en-US" altLang="zh-CN" b="0" i="1" dirty="0" smtClean="0">
                            <a:latin typeface="Cambria Math" panose="02040503050406030204" pitchFamily="18" charset="0"/>
                          </a:rPr>
                          <m:t>)</m:t>
                        </m:r>
                      </m:sub>
                    </m:sSub>
                  </m:oMath>
                </a14:m>
                <a:r>
                  <a:rPr lang="en-US" altLang="zh-CN" dirty="0"/>
                  <a:t> , and </a:t>
                </a:r>
                <a14:m>
                  <m:oMath xmlns:m="http://schemas.openxmlformats.org/officeDocument/2006/math">
                    <m:r>
                      <a:rPr lang="en-US" altLang="zh-CN" b="1" i="0" dirty="0" smtClean="0">
                        <a:latin typeface="Cambria Math" panose="02040503050406030204" pitchFamily="18" charset="0"/>
                      </a:rPr>
                      <m:t>𝐞</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𝑒</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m:t>
                    </m:r>
                    <m:r>
                      <a:rPr lang="en-US" altLang="zh-CN" b="0" i="1" dirty="0" smtClean="0">
                        <a:latin typeface="Cambria Math" panose="02040503050406030204" pitchFamily="18" charset="0"/>
                      </a:rPr>
                      <m:t> </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𝑒</m:t>
                        </m:r>
                      </m:e>
                      <m:sub>
                        <m:r>
                          <a:rPr lang="en-US" altLang="zh-CN" i="1" dirty="0" err="1">
                            <a:latin typeface="Cambria Math" panose="02040503050406030204" pitchFamily="18" charset="0"/>
                          </a:rPr>
                          <m:t>𝑚</m:t>
                        </m:r>
                      </m:sub>
                    </m:sSub>
                    <m:r>
                      <a:rPr lang="en-US" altLang="zh-CN" i="1" dirty="0">
                        <a:latin typeface="Cambria Math" panose="02040503050406030204" pitchFamily="18" charset="0"/>
                      </a:rPr>
                      <m:t>)</m:t>
                    </m:r>
                  </m:oMath>
                </a14:m>
                <a:r>
                  <a:rPr lang="en-US" altLang="zh-CN" dirty="0"/>
                  <a:t>. Then, the following method gives one possible way of creating a Gibbs sampler: </a:t>
                </a:r>
                <a:endParaRPr lang="en-US" altLang="zh-CN" dirty="0" smtClean="0"/>
              </a:p>
              <a:p>
                <a:r>
                  <a:rPr lang="en-US" altLang="zh-CN" dirty="0"/>
                  <a:t>Initialize</a:t>
                </a:r>
                <a:r>
                  <a:rPr lang="en-US" altLang="zh-CN" dirty="0"/>
                  <a:t>: </a:t>
                </a:r>
                <a:endParaRPr lang="en-US" altLang="zh-CN" dirty="0"/>
              </a:p>
              <a:p>
                <a:pPr lvl="1"/>
                <a:r>
                  <a:rPr lang="en-US" altLang="zh-CN" dirty="0"/>
                  <a:t>(</a:t>
                </a:r>
                <a:r>
                  <a:rPr lang="en-US" altLang="zh-CN" dirty="0"/>
                  <a:t>a) Instantiate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𝑖</m:t>
                        </m:r>
                      </m:sub>
                    </m:sSub>
                  </m:oMath>
                </a14:m>
                <a:r>
                  <a:rPr lang="en-US" altLang="zh-CN" dirty="0" smtClean="0"/>
                  <a:t> </a:t>
                </a:r>
                <a:r>
                  <a:rPr lang="en-US" altLang="zh-CN" dirty="0"/>
                  <a:t>to one of its possible values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 , 1 ≤ </m:t>
                    </m:r>
                    <m:r>
                      <a:rPr lang="en-US" altLang="zh-CN" i="1" dirty="0" err="1">
                        <a:latin typeface="Cambria Math" panose="02040503050406030204" pitchFamily="18" charset="0"/>
                      </a:rPr>
                      <m:t>𝑖</m:t>
                    </m:r>
                    <m:r>
                      <a:rPr lang="en-US" altLang="zh-CN" i="1" dirty="0">
                        <a:latin typeface="Cambria Math" panose="02040503050406030204" pitchFamily="18" charset="0"/>
                      </a:rPr>
                      <m:t> ≤ </m:t>
                    </m:r>
                    <m:r>
                      <a:rPr lang="en-US" altLang="zh-CN" i="1" dirty="0">
                        <a:latin typeface="Cambria Math" panose="02040503050406030204" pitchFamily="18" charset="0"/>
                      </a:rPr>
                      <m:t>𝑛</m:t>
                    </m:r>
                  </m:oMath>
                </a14:m>
                <a:r>
                  <a:rPr lang="en-US" altLang="zh-CN" dirty="0"/>
                  <a:t>.</a:t>
                </a:r>
              </a:p>
              <a:p>
                <a:pPr lvl="1"/>
                <a:r>
                  <a:rPr lang="en-US" altLang="zh-CN" dirty="0"/>
                  <a:t>(</a:t>
                </a:r>
                <a:r>
                  <a:rPr lang="en-US" altLang="zh-CN" dirty="0"/>
                  <a:t>b) Let </a:t>
                </a:r>
                <a14:m>
                  <m:oMath xmlns:m="http://schemas.openxmlformats.org/officeDocument/2006/math">
                    <m:sSup>
                      <m:sSupPr>
                        <m:ctrlPr>
                          <a:rPr lang="en-US" altLang="zh-CN" i="1" dirty="0">
                            <a:latin typeface="Cambria Math" panose="02040503050406030204" pitchFamily="18" charset="0"/>
                          </a:rPr>
                        </m:ctrlPr>
                      </m:sSupPr>
                      <m:e>
                        <m:r>
                          <a:rPr lang="en-US" altLang="zh-CN" b="1" i="0" dirty="0" smtClean="0">
                            <a:latin typeface="Cambria Math" panose="02040503050406030204" pitchFamily="18" charset="0"/>
                          </a:rPr>
                          <m:t>𝐱</m:t>
                        </m:r>
                      </m:e>
                      <m:sup>
                        <m:r>
                          <a:rPr lang="en-US" altLang="zh-CN" i="1" dirty="0">
                            <a:latin typeface="Cambria Math" panose="02040503050406030204" pitchFamily="18" charset="0"/>
                          </a:rPr>
                          <m:t>(0)</m:t>
                        </m:r>
                      </m:sup>
                    </m:sSup>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𝑛</m:t>
                        </m:r>
                      </m:sub>
                    </m:sSub>
                    <m:r>
                      <a:rPr lang="en-US" altLang="zh-CN" i="1" dirty="0">
                        <a:latin typeface="Cambria Math" panose="02040503050406030204" pitchFamily="18" charset="0"/>
                      </a:rPr>
                      <m:t>)</m:t>
                    </m:r>
                  </m:oMath>
                </a14:m>
                <a:endParaRPr lang="en-US" altLang="zh-CN" dirty="0"/>
              </a:p>
              <a:p>
                <a:r>
                  <a:rPr lang="en-US" altLang="zh-CN" dirty="0"/>
                  <a:t>For </a:t>
                </a:r>
                <a14:m>
                  <m:oMath xmlns:m="http://schemas.openxmlformats.org/officeDocument/2006/math">
                    <m:r>
                      <a:rPr lang="en-US" altLang="zh-CN" i="1" dirty="0">
                        <a:latin typeface="Cambria Math" panose="02040503050406030204" pitchFamily="18" charset="0"/>
                      </a:rPr>
                      <m:t>𝑡</m:t>
                    </m:r>
                    <m:r>
                      <a:rPr lang="en-US" altLang="zh-CN" i="1" dirty="0">
                        <a:latin typeface="Cambria Math" panose="02040503050406030204" pitchFamily="18" charset="0"/>
                      </a:rPr>
                      <m:t> = 1, 2, …</m:t>
                    </m:r>
                  </m:oMath>
                </a14:m>
                <a:endParaRPr lang="en-US" altLang="zh-CN" dirty="0"/>
              </a:p>
              <a:p>
                <a:pPr lvl="1"/>
                <a:r>
                  <a:rPr lang="en-US" altLang="zh-CN" dirty="0"/>
                  <a:t>Pick </a:t>
                </a:r>
                <a:r>
                  <a:rPr lang="en-US" altLang="zh-CN" dirty="0" smtClean="0"/>
                  <a:t>an index </a:t>
                </a:r>
                <a14:m>
                  <m:oMath xmlns:m="http://schemas.openxmlformats.org/officeDocument/2006/math">
                    <m:r>
                      <a:rPr lang="en-US" altLang="zh-CN" b="0" i="1" dirty="0" smtClean="0">
                        <a:latin typeface="Cambria Math" panose="02040503050406030204" pitchFamily="18" charset="0"/>
                      </a:rPr>
                      <m:t>𝑖</m:t>
                    </m:r>
                    <m:r>
                      <a:rPr lang="en-US" altLang="zh-CN" b="0" i="0" dirty="0" smtClean="0">
                        <a:latin typeface="Cambria Math" panose="02040503050406030204" pitchFamily="18" charset="0"/>
                      </a:rPr>
                      <m:t>,1≤</m:t>
                    </m:r>
                    <m:r>
                      <a:rPr lang="en-US" altLang="zh-CN" b="0" i="1" dirty="0" smtClean="0">
                        <a:latin typeface="Cambria Math" panose="02040503050406030204" pitchFamily="18" charset="0"/>
                      </a:rPr>
                      <m:t>𝑖</m:t>
                    </m:r>
                    <m:r>
                      <a:rPr lang="en-US" altLang="zh-CN" b="0" i="0" dirty="0" smtClean="0">
                        <a:latin typeface="Cambria Math" panose="02040503050406030204" pitchFamily="18" charset="0"/>
                      </a:rPr>
                      <m:t>≤</m:t>
                    </m:r>
                    <m:r>
                      <a:rPr lang="en-US" altLang="zh-CN" b="0" i="1" dirty="0" smtClean="0">
                        <a:latin typeface="Cambria Math" panose="02040503050406030204" pitchFamily="18" charset="0"/>
                      </a:rPr>
                      <m:t>𝑛</m:t>
                    </m:r>
                  </m:oMath>
                </a14:m>
                <a:r>
                  <a:rPr lang="en-US" altLang="zh-CN" dirty="0"/>
                  <a:t> uniformly at random</a:t>
                </a:r>
                <a:r>
                  <a:rPr lang="en-US" altLang="zh-CN" dirty="0"/>
                  <a:t>.</a:t>
                </a:r>
              </a:p>
              <a:p>
                <a:pPr lvl="1"/>
                <a:r>
                  <a:rPr lang="en-US" altLang="zh-CN" dirty="0"/>
                  <a:t>Sample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oMath>
                </a14:m>
                <a:r>
                  <a:rPr lang="en-US" altLang="zh-CN" dirty="0"/>
                  <a:t> </a:t>
                </a:r>
                <a:r>
                  <a:rPr lang="en-US" altLang="zh-CN" dirty="0" smtClean="0"/>
                  <a:t>from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𝑖</m:t>
                            </m:r>
                          </m:e>
                        </m:d>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r>
                              <a:rPr lang="en-US" altLang="zh-CN" b="0" i="1" smtClean="0">
                                <a:latin typeface="Cambria Math" panose="02040503050406030204" pitchFamily="18" charset="0"/>
                              </a:rPr>
                              <m:t>−1</m:t>
                            </m:r>
                          </m:e>
                        </m:d>
                      </m:sup>
                    </m:sSubSup>
                    <m:r>
                      <a:rPr lang="en-US" altLang="zh-CN" b="0" i="1" smtClean="0">
                        <a:latin typeface="Cambria Math" panose="02040503050406030204" pitchFamily="18" charset="0"/>
                      </a:rPr>
                      <m:t>,</m:t>
                    </m:r>
                    <m:r>
                      <a:rPr lang="en-US" altLang="zh-CN" b="1" i="0" smtClean="0">
                        <a:latin typeface="Cambria Math" panose="02040503050406030204" pitchFamily="18" charset="0"/>
                      </a:rPr>
                      <m:t>𝐞</m:t>
                    </m:r>
                    <m:r>
                      <a:rPr lang="en-US" altLang="zh-CN" b="0" i="1" smtClean="0">
                        <a:latin typeface="Cambria Math" panose="02040503050406030204" pitchFamily="18" charset="0"/>
                      </a:rPr>
                      <m:t>)</m:t>
                    </m:r>
                  </m:oMath>
                </a14:m>
                <a:endParaRPr lang="en-US" altLang="zh-CN" dirty="0" smtClean="0"/>
              </a:p>
              <a:p>
                <a:pPr lvl="1"/>
                <a:r>
                  <a:rPr lang="da-DK" altLang="zh-CN" dirty="0"/>
                  <a:t>Let </a:t>
                </a:r>
                <a14:m>
                  <m:oMath xmlns:m="http://schemas.openxmlformats.org/officeDocument/2006/math">
                    <m:sSup>
                      <m:sSupPr>
                        <m:ctrlPr>
                          <a:rPr lang="en-US" altLang="zh-CN" b="0" i="1" dirty="0" smtClean="0">
                            <a:latin typeface="Cambria Math" panose="02040503050406030204" pitchFamily="18" charset="0"/>
                          </a:rPr>
                        </m:ctrlPr>
                      </m:sSupPr>
                      <m:e>
                        <m:r>
                          <a:rPr lang="da-DK" altLang="zh-CN" b="1" i="0" dirty="0" smtClean="0">
                            <a:latin typeface="Cambria Math" panose="02040503050406030204" pitchFamily="18" charset="0"/>
                          </a:rPr>
                          <m:t>𝐱</m:t>
                        </m:r>
                      </m:e>
                      <m:sup>
                        <m:r>
                          <a:rPr lang="en-US" altLang="zh-CN" b="0" i="1" dirty="0" smtClean="0">
                            <a:latin typeface="Cambria Math" panose="02040503050406030204" pitchFamily="18" charset="0"/>
                          </a:rPr>
                          <m:t>(</m:t>
                        </m:r>
                        <m:r>
                          <a:rPr lang="da-DK" altLang="zh-CN" i="1" dirty="0" smtClean="0">
                            <a:latin typeface="Cambria Math" panose="02040503050406030204" pitchFamily="18" charset="0"/>
                          </a:rPr>
                          <m:t>𝑡</m:t>
                        </m:r>
                        <m:r>
                          <a:rPr lang="en-US" altLang="zh-CN" b="0" i="1" dirty="0" smtClean="0">
                            <a:latin typeface="Cambria Math" panose="02040503050406030204" pitchFamily="18" charset="0"/>
                          </a:rPr>
                          <m:t>)</m:t>
                        </m:r>
                      </m:sup>
                    </m:sSup>
                    <m:r>
                      <a:rPr lang="da-DK" altLang="zh-CN" i="1" dirty="0" smtClean="0">
                        <a:latin typeface="Cambria Math" panose="02040503050406030204" pitchFamily="18" charset="0"/>
                      </a:rPr>
                      <m:t> = (</m:t>
                    </m:r>
                    <m:sSub>
                      <m:sSubPr>
                        <m:ctrlPr>
                          <a:rPr lang="en-US" altLang="zh-CN" b="1" i="0" dirty="0" smtClean="0">
                            <a:latin typeface="Cambria Math" panose="02040503050406030204" pitchFamily="18" charset="0"/>
                          </a:rPr>
                        </m:ctrlPr>
                      </m:sSubPr>
                      <m:e>
                        <m:r>
                          <a:rPr lang="da-DK" altLang="zh-CN" b="1" i="0" dirty="0" smtClean="0">
                            <a:latin typeface="Cambria Math" panose="02040503050406030204" pitchFamily="18" charset="0"/>
                          </a:rPr>
                          <m:t>𝐱</m:t>
                        </m:r>
                      </m:e>
                      <m:sub>
                        <m:d>
                          <m:dPr>
                            <m:ctrlPr>
                              <a:rPr lang="en-US" altLang="zh-CN" b="0" i="1" dirty="0" smtClean="0">
                                <a:latin typeface="Cambria Math" panose="02040503050406030204" pitchFamily="18" charset="0"/>
                              </a:rPr>
                            </m:ctrlPr>
                          </m:dPr>
                          <m:e>
                            <m:r>
                              <a:rPr lang="da-DK" altLang="zh-CN" i="1" dirty="0" smtClean="0">
                                <a:latin typeface="Cambria Math" panose="02040503050406030204" pitchFamily="18" charset="0"/>
                              </a:rPr>
                              <m:t>−</m:t>
                            </m:r>
                            <m:r>
                              <a:rPr lang="da-DK" altLang="zh-CN" i="1" dirty="0" smtClean="0">
                                <a:latin typeface="Cambria Math" panose="02040503050406030204" pitchFamily="18" charset="0"/>
                              </a:rPr>
                              <m:t>𝑖</m:t>
                            </m:r>
                          </m:e>
                        </m:d>
                      </m:sub>
                    </m:sSub>
                    <m:r>
                      <a:rPr lang="da-DK"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da-DK" altLang="zh-CN"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r>
                      <a:rPr lang="da-DK" altLang="zh-CN" i="1" dirty="0" smtClean="0">
                        <a:latin typeface="Cambria Math" panose="02040503050406030204" pitchFamily="18" charset="0"/>
                      </a:rPr>
                      <m:t>)</m:t>
                    </m:r>
                  </m:oMath>
                </a14:m>
                <a:endParaRPr lang="en-US" altLang="zh-CN"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spTree>
    <p:extLst>
      <p:ext uri="{BB962C8B-B14F-4D97-AF65-F5344CB8AC3E}">
        <p14:creationId xmlns:p14="http://schemas.microsoft.com/office/powerpoint/2010/main" val="3982056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779078" y="1932572"/>
            <a:ext cx="5638095" cy="4457143"/>
          </a:xfrm>
          <a:prstGeom prst="rect">
            <a:avLst/>
          </a:prstGeom>
        </p:spPr>
      </p:pic>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8020594" cy="5444238"/>
              </a:xfrm>
            </p:spPr>
            <p:txBody>
              <a:bodyPr/>
              <a:lstStyle/>
              <a:p>
                <a:r>
                  <a:rPr lang="en-US" altLang="zh-CN" dirty="0"/>
                  <a:t>Consider the inference problem of </a:t>
                </a:r>
                <a:r>
                  <a:rPr lang="en-US" altLang="zh-CN" dirty="0" smtClean="0"/>
                  <a:t>estimating </a:t>
                </a:r>
                <a14:m>
                  <m:oMath xmlns:m="http://schemas.openxmlformats.org/officeDocument/2006/math">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r>
                          <a:rPr lang="en-US" altLang="zh-CN" i="1" dirty="0" err="1">
                            <a:latin typeface="Cambria Math" panose="02040503050406030204" pitchFamily="18" charset="0"/>
                          </a:rPr>
                          <m:t>𝑅𝑎𝑖𝑛</m:t>
                        </m:r>
                      </m:e>
                    </m:d>
                    <m:r>
                      <a:rPr lang="en-US" altLang="zh-CN" i="1" dirty="0" err="1">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endParaRPr lang="en-US" altLang="zh-CN" dirty="0" smtClean="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8020594" cy="5444238"/>
              </a:xfrm>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spTree>
    <p:extLst>
      <p:ext uri="{BB962C8B-B14F-4D97-AF65-F5344CB8AC3E}">
        <p14:creationId xmlns:p14="http://schemas.microsoft.com/office/powerpoint/2010/main" val="2022159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Since </a:t>
                </a:r>
                <a14:m>
                  <m:oMath xmlns:m="http://schemas.openxmlformats.org/officeDocument/2006/math">
                    <m:r>
                      <a:rPr lang="en-US" altLang="zh-CN" i="1" dirty="0">
                        <a:latin typeface="Cambria Math" panose="02040503050406030204" pitchFamily="18" charset="0"/>
                      </a:rPr>
                      <m:t>𝑆𝑝𝑟𝑖𝑛𝑘𝑙𝑒𝑟</m:t>
                    </m:r>
                  </m:oMath>
                </a14:m>
                <a:r>
                  <a:rPr lang="en-US" altLang="zh-CN" dirty="0"/>
                  <a:t> and </a:t>
                </a:r>
                <a14:m>
                  <m:oMath xmlns:m="http://schemas.openxmlformats.org/officeDocument/2006/math">
                    <m:r>
                      <a:rPr lang="en-US" altLang="zh-CN" i="1" dirty="0">
                        <a:latin typeface="Cambria Math" panose="02040503050406030204" pitchFamily="18" charset="0"/>
                      </a:rPr>
                      <m:t>𝑊𝑒𝑡𝐺𝑟𝑎𝑠𝑠</m:t>
                    </m:r>
                  </m:oMath>
                </a14:m>
                <a:r>
                  <a:rPr lang="en-US" altLang="zh-CN" dirty="0"/>
                  <a:t> is set to true, the Gibbs sampler draws samples from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𝑅𝑎𝑖𝑛</m:t>
                    </m:r>
                    <m:r>
                      <a:rPr lang="en-US" altLang="zh-CN" i="1" dirty="0">
                        <a:latin typeface="Cambria Math" panose="02040503050406030204" pitchFamily="18" charset="0"/>
                      </a:rPr>
                      <m:t>, </m:t>
                    </m:r>
                    <m:r>
                      <a:rPr lang="en-US" altLang="zh-CN" i="1" dirty="0" err="1">
                        <a:latin typeface="Cambria Math" panose="02040503050406030204" pitchFamily="18" charset="0"/>
                      </a:rPr>
                      <m:t>𝐶𝑙𝑜𝑢𝑑𝑦</m:t>
                    </m:r>
                    <m:r>
                      <a:rPr lang="en-US" altLang="zh-CN" i="1" dirty="0" err="1">
                        <a:latin typeface="Cambria Math" panose="02040503050406030204" pitchFamily="18" charset="0"/>
                      </a:rPr>
                      <m:t>|</m:t>
                    </m:r>
                    <m:r>
                      <a:rPr lang="en-US" altLang="zh-CN" i="1" dirty="0" err="1">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r>
                  <a:rPr lang="en-US" altLang="zh-CN" dirty="0"/>
                  <a:t>. </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p:pic>
        <p:nvPicPr>
          <p:cNvPr id="8" name="图片 7"/>
          <p:cNvPicPr>
            <a:picLocks noChangeAspect="1"/>
          </p:cNvPicPr>
          <p:nvPr/>
        </p:nvPicPr>
        <p:blipFill>
          <a:blip r:embed="rId3"/>
          <a:stretch>
            <a:fillRect/>
          </a:stretch>
        </p:blipFill>
        <p:spPr>
          <a:xfrm>
            <a:off x="1779078" y="1932572"/>
            <a:ext cx="5638095" cy="4457143"/>
          </a:xfrm>
          <a:prstGeom prst="rect">
            <a:avLst/>
          </a:prstGeom>
        </p:spPr>
      </p:pic>
    </p:spTree>
    <p:extLst>
      <p:ext uri="{BB962C8B-B14F-4D97-AF65-F5344CB8AC3E}">
        <p14:creationId xmlns:p14="http://schemas.microsoft.com/office/powerpoint/2010/main" val="1565865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t>Initialize</a:t>
                </a:r>
                <a:r>
                  <a:rPr lang="en-US" altLang="zh-CN" dirty="0"/>
                  <a:t>: </a:t>
                </a:r>
                <a:endParaRPr lang="en-US" altLang="zh-CN" dirty="0" smtClean="0"/>
              </a:p>
              <a:p>
                <a:pPr lvl="1"/>
                <a:r>
                  <a:rPr lang="en-US" altLang="zh-CN" dirty="0" smtClean="0"/>
                  <a:t>(</a:t>
                </a:r>
                <a:r>
                  <a:rPr lang="en-US" altLang="zh-CN" dirty="0"/>
                  <a:t>a) Instantiate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endParaRPr lang="en-US" altLang="zh-CN" dirty="0" smtClean="0"/>
              </a:p>
              <a:p>
                <a:pPr lvl="1"/>
                <a:r>
                  <a:rPr lang="en-US" altLang="zh-CN" dirty="0" smtClean="0"/>
                  <a:t>(</a:t>
                </a:r>
                <a:r>
                  <a:rPr lang="en-US" altLang="zh-CN" dirty="0"/>
                  <a:t>b) Let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i="0" dirty="0" smtClean="0">
                            <a:latin typeface="Cambria Math" panose="02040503050406030204" pitchFamily="18" charset="0"/>
                          </a:rPr>
                          <m:t>𝐪</m:t>
                        </m:r>
                      </m:e>
                      <m:sup>
                        <m:r>
                          <a:rPr lang="en-US" altLang="zh-CN" b="0" i="1" dirty="0" smtClean="0">
                            <a:latin typeface="Cambria Math" panose="02040503050406030204" pitchFamily="18" charset="0"/>
                          </a:rPr>
                          <m:t>(</m:t>
                        </m:r>
                        <m:r>
                          <a:rPr lang="en-US" altLang="zh-CN" i="1" dirty="0" smtClean="0">
                            <a:latin typeface="Cambria Math" panose="02040503050406030204" pitchFamily="18" charset="0"/>
                          </a:rPr>
                          <m:t>0</m:t>
                        </m:r>
                        <m:r>
                          <a:rPr lang="en-US" altLang="zh-CN" b="0" i="1" dirty="0" smtClean="0">
                            <a:latin typeface="Cambria Math" panose="02040503050406030204" pitchFamily="18" charset="0"/>
                          </a:rPr>
                          <m:t>)</m:t>
                        </m:r>
                      </m:sup>
                    </m:sSup>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m:t>
                    </m:r>
                  </m:oMath>
                </a14:m>
                <a:endParaRPr lang="en-US" altLang="zh-CN" dirty="0" smtClean="0"/>
              </a:p>
              <a:p>
                <a:r>
                  <a:rPr lang="en-US" altLang="zh-CN" dirty="0"/>
                  <a:t>For </a:t>
                </a:r>
                <a14:m>
                  <m:oMath xmlns:m="http://schemas.openxmlformats.org/officeDocument/2006/math">
                    <m:r>
                      <a:rPr lang="en-US" altLang="zh-CN" i="1" dirty="0" smtClean="0">
                        <a:latin typeface="Cambria Math" panose="02040503050406030204" pitchFamily="18" charset="0"/>
                      </a:rPr>
                      <m:t>𝑡</m:t>
                    </m:r>
                    <m:r>
                      <a:rPr lang="en-US" altLang="zh-CN" i="1" dirty="0" smtClean="0">
                        <a:latin typeface="Cambria Math" panose="02040503050406030204" pitchFamily="18" charset="0"/>
                      </a:rPr>
                      <m:t> = 1, 2, …</m:t>
                    </m:r>
                  </m:oMath>
                </a14:m>
                <a:endParaRPr lang="en-US" altLang="zh-CN" dirty="0" smtClean="0"/>
              </a:p>
              <a:p>
                <a:pPr lvl="1"/>
                <a:r>
                  <a:rPr lang="en-US" altLang="zh-CN" dirty="0"/>
                  <a:t>Pick </a:t>
                </a:r>
                <a:r>
                  <a:rPr lang="en-US" altLang="zh-CN" dirty="0" smtClean="0"/>
                  <a:t>a variable </a:t>
                </a:r>
                <a:r>
                  <a:rPr lang="en-US" altLang="zh-CN" dirty="0"/>
                  <a:t>to update from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m:t>
                    </m:r>
                  </m:oMath>
                </a14:m>
                <a:r>
                  <a:rPr lang="en-US" altLang="zh-CN" dirty="0"/>
                  <a:t> uniformly at random</a:t>
                </a:r>
                <a:r>
                  <a:rPr lang="en-US" altLang="zh-CN" dirty="0" smtClean="0"/>
                  <a:t>.</a:t>
                </a:r>
              </a:p>
              <a:p>
                <a:pPr lvl="1"/>
                <a:r>
                  <a:rPr lang="en-US" altLang="zh-CN" dirty="0"/>
                  <a:t>If </a:t>
                </a:r>
                <a14:m>
                  <m:oMath xmlns:m="http://schemas.openxmlformats.org/officeDocument/2006/math">
                    <m:r>
                      <a:rPr lang="en-US" altLang="zh-CN" i="1" dirty="0" smtClean="0">
                        <a:latin typeface="Cambria Math" panose="02040503050406030204" pitchFamily="18" charset="0"/>
                      </a:rPr>
                      <m:t>𝑅𝑎𝑖𝑛</m:t>
                    </m:r>
                  </m:oMath>
                </a14:m>
                <a:r>
                  <a:rPr lang="en-US" altLang="zh-CN" dirty="0"/>
                  <a:t> was </a:t>
                </a:r>
                <a:r>
                  <a:rPr lang="en-US" altLang="zh-CN" dirty="0" smtClean="0"/>
                  <a:t>picked</a:t>
                </a:r>
              </a:p>
              <a:p>
                <a:pPr marL="957263" lvl="1" indent="-514350">
                  <a:buFont typeface="+mj-lt"/>
                  <a:buAutoNum type="romanUcPeriod"/>
                </a:pPr>
                <a:r>
                  <a:rPr lang="en-US" altLang="zh-CN" dirty="0" smtClean="0"/>
                  <a:t>Sample </a:t>
                </a:r>
                <a14:m>
                  <m:oMath xmlns:m="http://schemas.openxmlformats.org/officeDocument/2006/math">
                    <m:r>
                      <a:rPr lang="en-US" altLang="zh-CN" i="1" dirty="0" smtClean="0">
                        <a:latin typeface="Cambria Math" panose="02040503050406030204" pitchFamily="18" charset="0"/>
                      </a:rPr>
                      <m:t>𝑅𝑎𝑖𝑛</m:t>
                    </m:r>
                  </m:oMath>
                </a14:m>
                <a:r>
                  <a:rPr lang="en-US" altLang="zh-CN" dirty="0"/>
                  <a:t> from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𝑅𝑎𝑖𝑛</m:t>
                    </m:r>
                    <m:r>
                      <a:rPr lang="en-US" altLang="zh-CN" i="1" dirty="0" err="1">
                        <a:latin typeface="Cambria Math" panose="02040503050406030204" pitchFamily="18" charset="0"/>
                      </a:rPr>
                      <m:t>|</m:t>
                    </m:r>
                    <m:r>
                      <a:rPr lang="en-US" altLang="zh-CN" i="1" dirty="0" err="1">
                        <a:latin typeface="Cambria Math" panose="02040503050406030204" pitchFamily="18" charset="0"/>
                      </a:rPr>
                      <m:t>𝐶𝑙𝑜𝑢𝑑𝑦</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endParaRPr lang="en-US" altLang="zh-CN" dirty="0" smtClean="0"/>
              </a:p>
              <a:p>
                <a:pPr marL="957263" lvl="1" indent="-514350">
                  <a:buFont typeface="+mj-lt"/>
                  <a:buAutoNum type="romanUcPeriod"/>
                </a:pPr>
                <a:r>
                  <a:rPr lang="en-US" altLang="zh-CN" dirty="0"/>
                  <a:t> Let </a:t>
                </a:r>
                <a14:m>
                  <m:oMath xmlns:m="http://schemas.openxmlformats.org/officeDocument/2006/math">
                    <m:sSup>
                      <m:sSupPr>
                        <m:ctrlPr>
                          <a:rPr lang="en-US" altLang="zh-CN" i="1" dirty="0" smtClean="0">
                            <a:latin typeface="Cambria Math" panose="02040503050406030204" pitchFamily="18" charset="0"/>
                          </a:rPr>
                        </m:ctrlPr>
                      </m:sSupPr>
                      <m:e>
                        <m:r>
                          <a:rPr lang="en-US" altLang="zh-CN" b="1" dirty="0">
                            <a:latin typeface="Cambria Math" panose="02040503050406030204" pitchFamily="18" charset="0"/>
                          </a:rPr>
                          <m:t>𝐪</m:t>
                        </m:r>
                      </m:e>
                      <m:sup>
                        <m:d>
                          <m:dPr>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𝑡</m:t>
                            </m:r>
                          </m:e>
                        </m:d>
                      </m:sup>
                    </m:sSup>
                    <m:r>
                      <a:rPr lang="en-US" altLang="zh-CN" i="1" dirty="0" smtClean="0">
                        <a:latin typeface="Cambria Math" panose="02040503050406030204" pitchFamily="18" charset="0"/>
                      </a:rPr>
                      <m:t> </m:t>
                    </m:r>
                    <m:r>
                      <a:rPr lang="en-US" altLang="zh-CN" i="1" dirty="0">
                        <a:latin typeface="Cambria Math" panose="02040503050406030204" pitchFamily="18" charset="0"/>
                      </a:rPr>
                      <m:t>= (</m:t>
                    </m:r>
                    <m:r>
                      <a:rPr lang="en-US" altLang="zh-CN" i="1" dirty="0">
                        <a:latin typeface="Cambria Math" panose="02040503050406030204" pitchFamily="18" charset="0"/>
                      </a:rPr>
                      <m:t>𝑅𝑎𝑖𝑛</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m:t>
                    </m:r>
                    <m:r>
                      <a:rPr lang="en-US" altLang="zh-CN" i="1" dirty="0">
                        <a:latin typeface="Cambria Math" panose="02040503050406030204" pitchFamily="18" charset="0"/>
                      </a:rPr>
                      <m:t>𝐶𝑙𝑜𝑢𝑑𝑦</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oMath>
                </a14:m>
                <a:endParaRPr lang="en-US" altLang="zh-CN" dirty="0"/>
              </a:p>
              <a:p>
                <a:pPr lvl="1"/>
                <a:r>
                  <a:rPr lang="en-US" altLang="zh-CN" dirty="0" smtClean="0"/>
                  <a:t>Else</a:t>
                </a:r>
              </a:p>
              <a:p>
                <a:pPr marL="957263" lvl="1" indent="-514350">
                  <a:buFont typeface="+mj-lt"/>
                  <a:buAutoNum type="romanUcPeriod"/>
                </a:pPr>
                <a:r>
                  <a:rPr lang="en-US" altLang="zh-CN" dirty="0"/>
                  <a:t>Sample </a:t>
                </a:r>
                <a14:m>
                  <m:oMath xmlns:m="http://schemas.openxmlformats.org/officeDocument/2006/math">
                    <m:r>
                      <a:rPr lang="en-US" altLang="zh-CN" i="1" dirty="0" smtClean="0">
                        <a:latin typeface="Cambria Math" panose="02040503050406030204" pitchFamily="18" charset="0"/>
                      </a:rPr>
                      <m:t>𝐶𝑙𝑜𝑢𝑑𝑦</m:t>
                    </m:r>
                  </m:oMath>
                </a14:m>
                <a:r>
                  <a:rPr lang="en-US" altLang="zh-CN" dirty="0"/>
                  <a:t> from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𝐶𝑙𝑜𝑢𝑑𝑦</m:t>
                    </m:r>
                    <m:r>
                      <a:rPr lang="en-US" altLang="zh-CN" i="1" dirty="0" err="1">
                        <a:latin typeface="Cambria Math" panose="02040503050406030204" pitchFamily="18" charset="0"/>
                      </a:rPr>
                      <m:t>|</m:t>
                    </m:r>
                    <m:r>
                      <a:rPr lang="en-US" altLang="zh-CN" i="1" dirty="0" err="1">
                        <a:latin typeface="Cambria Math" panose="02040503050406030204" pitchFamily="18" charset="0"/>
                      </a:rPr>
                      <m:t>𝑅𝑎𝑖𝑛</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oMath>
                </a14:m>
                <a:endParaRPr lang="en-US" altLang="zh-CN" dirty="0"/>
              </a:p>
              <a:p>
                <a:pPr marL="957263" lvl="1" indent="-514350">
                  <a:buFont typeface="+mj-lt"/>
                  <a:buAutoNum type="romanUcPeriod"/>
                </a:pPr>
                <a:r>
                  <a:rPr lang="en-US" altLang="zh-CN" dirty="0"/>
                  <a:t>Let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dirty="0">
                            <a:latin typeface="Cambria Math" panose="02040503050406030204" pitchFamily="18" charset="0"/>
                          </a:rPr>
                          <m:t>𝐪</m:t>
                        </m:r>
                      </m:e>
                      <m:sup>
                        <m:d>
                          <m:dPr>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𝑡</m:t>
                            </m:r>
                          </m:e>
                        </m:d>
                      </m:sup>
                    </m:sSup>
                    <m:r>
                      <a:rPr lang="en-US" altLang="zh-CN" i="1" dirty="0" smtClean="0">
                        <a:latin typeface="Cambria Math" panose="02040503050406030204" pitchFamily="18" charset="0"/>
                      </a:rPr>
                      <m:t>=(</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𝑣𝑎𝑙𝑢𝑒</m:t>
                            </m:r>
                          </m:e>
                        </m:d>
                      </m:e>
                      <m:sub>
                        <m:r>
                          <a:rPr lang="en-US" altLang="zh-CN" b="0" i="1" dirty="0" smtClean="0">
                            <a:latin typeface="Cambria Math" panose="02040503050406030204" pitchFamily="18" charset="0"/>
                          </a:rPr>
                          <m:t>𝑡</m:t>
                        </m:r>
                      </m:sub>
                    </m:sSub>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𝑣𝑎𝑙𝑢𝑒</m:t>
                            </m:r>
                          </m:e>
                        </m:d>
                      </m:e>
                      <m:sub>
                        <m:r>
                          <a:rPr lang="en-US" altLang="zh-CN" i="1" dirty="0" smtClean="0">
                            <a:latin typeface="Cambria Math" panose="02040503050406030204" pitchFamily="18" charset="0"/>
                          </a:rPr>
                          <m:t>𝑡</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0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spTree>
    <p:extLst>
      <p:ext uri="{BB962C8B-B14F-4D97-AF65-F5344CB8AC3E}">
        <p14:creationId xmlns:p14="http://schemas.microsoft.com/office/powerpoint/2010/main" val="2098380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88823" y="2100078"/>
            <a:ext cx="7768734" cy="2696307"/>
          </a:xfrm>
          <a:prstGeom prst="rect">
            <a:avLst/>
          </a:prstGeom>
        </p:spPr>
      </p:pic>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rmAutofit/>
              </a:bodyPr>
              <a:lstStyle/>
              <a:p>
                <a:r>
                  <a:rPr lang="en-US" altLang="zh-CN" dirty="0" smtClean="0"/>
                  <a:t>For convenience, we denote </a:t>
                </a:r>
                <a14:m>
                  <m:oMath xmlns:m="http://schemas.openxmlformats.org/officeDocument/2006/math">
                    <m:r>
                      <a:rPr lang="en-US" altLang="zh-CN" i="1" dirty="0" smtClean="0">
                        <a:latin typeface="Cambria Math" panose="02040503050406030204" pitchFamily="18" charset="0"/>
                      </a:rPr>
                      <m:t>𝑆𝑝𝑟𝑖𝑛𝑘𝑙𝑒𝑟</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𝑠</m:t>
                    </m:r>
                  </m:oMath>
                </a14:m>
                <a:r>
                  <a:rPr lang="en-US" altLang="zh-CN" dirty="0"/>
                  <a:t>, </a:t>
                </a:r>
                <a14:m>
                  <m:oMath xmlns:m="http://schemas.openxmlformats.org/officeDocument/2006/math">
                    <m:r>
                      <a:rPr lang="en-US" altLang="zh-CN" i="1" dirty="0" smtClean="0">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oMath>
                </a14:m>
                <a:r>
                  <a:rPr lang="en-US" altLang="zh-CN" dirty="0"/>
                  <a:t> by </a:t>
                </a:r>
                <a14:m>
                  <m:oMath xmlns:m="http://schemas.openxmlformats.org/officeDocument/2006/math">
                    <m:r>
                      <a:rPr lang="en-US" altLang="zh-CN" i="1" dirty="0" smtClean="0">
                        <a:latin typeface="Cambria Math" panose="02040503050406030204" pitchFamily="18" charset="0"/>
                      </a:rPr>
                      <m:t>𝑤</m:t>
                    </m:r>
                  </m:oMath>
                </a14:m>
                <a:r>
                  <a:rPr lang="en-US" altLang="zh-CN" dirty="0"/>
                  <a:t>,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𝑟</m:t>
                    </m:r>
                  </m:oMath>
                </a14:m>
                <a:r>
                  <a:rPr lang="en-US" altLang="zh-CN" dirty="0"/>
                  <a:t>,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𝑓𝑎𝑙𝑠𝑒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oMath>
                </a14:m>
                <a:r>
                  <a:rPr lang="en-US" altLang="zh-CN" dirty="0"/>
                  <a:t>, </a:t>
                </a:r>
                <a14:m>
                  <m:oMath xmlns:m="http://schemas.openxmlformats.org/officeDocument/2006/math">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𝑐</m:t>
                    </m:r>
                  </m:oMath>
                </a14:m>
                <a:r>
                  <a:rPr lang="en-US" altLang="zh-CN" dirty="0"/>
                  <a:t> and </a:t>
                </a:r>
                <a14:m>
                  <m:oMath xmlns:m="http://schemas.openxmlformats.org/officeDocument/2006/math">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𝑓𝑎𝑙𝑠𝑒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oMath>
                </a14:m>
                <a:endParaRPr lang="en-US" altLang="zh-CN" dirty="0"/>
              </a:p>
              <a:p>
                <a:endParaRPr lang="en-US" altLang="zh-CN" sz="3600" dirty="0" smtClean="0"/>
              </a:p>
              <a:p>
                <a:endParaRPr lang="en-US" altLang="zh-CN" dirty="0"/>
              </a:p>
              <a:p>
                <a:endParaRPr lang="en-US" altLang="zh-CN" dirty="0" smtClean="0"/>
              </a:p>
              <a:p>
                <a:endParaRPr lang="en-US" altLang="zh-CN" dirty="0"/>
              </a:p>
              <a:p>
                <a:endParaRPr lang="en-US" altLang="zh-CN" dirty="0" smtClean="0"/>
              </a:p>
              <a:p>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𝑐</m:t>
                        </m:r>
                      </m:e>
                      <m:e>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𝑤</m:t>
                        </m:r>
                      </m:e>
                    </m:d>
                    <m:r>
                      <a:rPr lang="en-US" altLang="zh-CN" b="0" i="1" smtClean="0">
                        <a:latin typeface="Cambria Math" panose="02040503050406030204" pitchFamily="18" charset="0"/>
                      </a:rPr>
                      <m:t>=1−</m:t>
                    </m:r>
                    <m:r>
                      <a:rPr lang="en-US" altLang="zh-CN" b="0" i="1" smtClean="0">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𝑐</m:t>
                        </m:r>
                      </m:e>
                      <m:e>
                        <m:r>
                          <a:rPr lang="en-US" altLang="zh-CN" i="1">
                            <a:latin typeface="Cambria Math" panose="02040503050406030204" pitchFamily="18" charset="0"/>
                            <a:ea typeface="Cambria Math" panose="02040503050406030204" pitchFamily="18" charset="0"/>
                          </a:rPr>
                          <m:t>𝑟</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𝑤</m:t>
                        </m:r>
                      </m:e>
                    </m:d>
                    <m:r>
                      <a:rPr lang="en-US" altLang="zh-CN" b="0" i="1" smtClean="0">
                        <a:latin typeface="Cambria Math" panose="02040503050406030204" pitchFamily="18" charset="0"/>
                        <a:ea typeface="Cambria Math" panose="02040503050406030204" pitchFamily="18" charset="0"/>
                      </a:rPr>
                      <m:t>=0.6923</m:t>
                    </m:r>
                  </m:oMath>
                </a14:m>
                <a:endParaRPr lang="en-US" altLang="zh-CN" dirty="0" smtClean="0"/>
              </a:p>
              <a:p>
                <a:r>
                  <a:rPr lang="en-US" altLang="zh-CN" dirty="0"/>
                  <a:t>The probabilities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𝑐</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r>
                      <a:rPr lang="en-US" altLang="zh-CN" i="1" dirty="0">
                        <a:latin typeface="Cambria Math" panose="02040503050406030204" pitchFamily="18" charset="0"/>
                      </a:rPr>
                      <m:t>𝑠</m:t>
                    </m:r>
                    <m:r>
                      <a:rPr lang="en-US" altLang="zh-CN" i="1" dirty="0">
                        <a:latin typeface="Cambria Math" panose="02040503050406030204" pitchFamily="18" charset="0"/>
                      </a:rPr>
                      <m:t>, </m:t>
                    </m:r>
                    <m:r>
                      <a:rPr lang="en-US" altLang="zh-CN" i="1" dirty="0">
                        <a:latin typeface="Cambria Math" panose="02040503050406030204" pitchFamily="18" charset="0"/>
                      </a:rPr>
                      <m:t>𝑤</m:t>
                    </m:r>
                    <m:r>
                      <a:rPr lang="en-US" altLang="zh-CN" i="1" dirty="0">
                        <a:latin typeface="Cambria Math" panose="02040503050406030204" pitchFamily="18" charset="0"/>
                      </a:rPr>
                      <m:t>) </m:t>
                    </m:r>
                  </m:oMath>
                </a14:m>
                <a:r>
                  <a:rPr lang="en-US" altLang="zh-CN" dirty="0"/>
                  <a:t>and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𝑐</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r>
                      <a:rPr lang="en-US" altLang="zh-CN" i="1" dirty="0">
                        <a:latin typeface="Cambria Math" panose="02040503050406030204" pitchFamily="18" charset="0"/>
                      </a:rPr>
                      <m:t>𝑠</m:t>
                    </m:r>
                    <m:r>
                      <a:rPr lang="en-US" altLang="zh-CN" i="1" dirty="0">
                        <a:latin typeface="Cambria Math" panose="02040503050406030204" pitchFamily="18" charset="0"/>
                      </a:rPr>
                      <m:t>, </m:t>
                    </m:r>
                    <m:r>
                      <a:rPr lang="en-US" altLang="zh-CN" i="1" dirty="0">
                        <a:latin typeface="Cambria Math" panose="02040503050406030204" pitchFamily="18" charset="0"/>
                      </a:rPr>
                      <m:t>𝑤</m:t>
                    </m:r>
                    <m:r>
                      <a:rPr lang="en-US" altLang="zh-CN" i="1" dirty="0">
                        <a:latin typeface="Cambria Math" panose="02040503050406030204" pitchFamily="18" charset="0"/>
                      </a:rPr>
                      <m:t>) </m:t>
                    </m:r>
                  </m:oMath>
                </a14:m>
                <a:r>
                  <a:rPr lang="en-US" altLang="zh-CN" dirty="0"/>
                  <a:t>can be similarly computed.</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3"/>
                <a:stretch>
                  <a:fillRect l="-2280" t="-1523"/>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spTree>
    <p:extLst>
      <p:ext uri="{BB962C8B-B14F-4D97-AF65-F5344CB8AC3E}">
        <p14:creationId xmlns:p14="http://schemas.microsoft.com/office/powerpoint/2010/main" val="1743618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Also</a:t>
                </a:r>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14:m>
                  <m:oMath xmlns:m="http://schemas.openxmlformats.org/officeDocument/2006/math">
                    <m:r>
                      <a:rPr lang="pl-PL" altLang="zh-CN" i="1" dirty="0" smtClean="0">
                        <a:latin typeface="Cambria Math" panose="02040503050406030204" pitchFamily="18" charset="0"/>
                      </a:rPr>
                      <m:t>𝑃</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𝑟</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𝑐</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𝑠</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𝑤</m:t>
                    </m:r>
                    <m:r>
                      <a:rPr lang="pl-PL" altLang="zh-CN" i="1" dirty="0" smtClean="0">
                        <a:latin typeface="Cambria Math" panose="02040503050406030204" pitchFamily="18" charset="0"/>
                      </a:rPr>
                      <m:t>) = 1−</m:t>
                    </m:r>
                    <m:r>
                      <a:rPr lang="pl-PL" altLang="zh-CN" i="1" dirty="0" smtClean="0">
                        <a:latin typeface="Cambria Math" panose="02040503050406030204" pitchFamily="18" charset="0"/>
                      </a:rPr>
                      <m:t>𝑃</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𝑟</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𝑐</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𝑠</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𝑤</m:t>
                    </m:r>
                    <m:r>
                      <a:rPr lang="pl-PL" altLang="zh-CN" i="1" dirty="0" smtClean="0">
                        <a:latin typeface="Cambria Math" panose="02040503050406030204" pitchFamily="18" charset="0"/>
                      </a:rPr>
                      <m:t>) = 0.1852</m:t>
                    </m:r>
                  </m:oMath>
                </a14:m>
                <a:endParaRPr lang="en-US" altLang="zh-CN" dirty="0" smtClean="0"/>
              </a:p>
              <a:p>
                <a:r>
                  <a:rPr lang="en-US" altLang="zh-CN" dirty="0"/>
                  <a:t>The probabilities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𝑤</m:t>
                    </m:r>
                    <m:r>
                      <a:rPr lang="en-US" altLang="zh-CN" i="1" dirty="0" smtClean="0">
                        <a:latin typeface="Cambria Math" panose="02040503050406030204" pitchFamily="18" charset="0"/>
                      </a:rPr>
                      <m:t>)</m:t>
                    </m:r>
                  </m:oMath>
                </a14:m>
                <a:r>
                  <a:rPr lang="en-US" altLang="zh-CN" dirty="0"/>
                  <a:t> and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𝑤</m:t>
                    </m:r>
                    <m:r>
                      <a:rPr lang="en-US" altLang="zh-CN" i="1" dirty="0" smtClean="0">
                        <a:latin typeface="Cambria Math" panose="02040503050406030204" pitchFamily="18" charset="0"/>
                      </a:rPr>
                      <m:t>) </m:t>
                    </m:r>
                  </m:oMath>
                </a14:m>
                <a:r>
                  <a:rPr lang="en-US" altLang="zh-CN" dirty="0"/>
                  <a:t>can be similarly computed.</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pic>
        <p:nvPicPr>
          <p:cNvPr id="8" name="图片 7"/>
          <p:cNvPicPr>
            <a:picLocks noChangeAspect="1"/>
          </p:cNvPicPr>
          <p:nvPr/>
        </p:nvPicPr>
        <p:blipFill>
          <a:blip r:embed="rId3"/>
          <a:stretch>
            <a:fillRect/>
          </a:stretch>
        </p:blipFill>
        <p:spPr>
          <a:xfrm>
            <a:off x="715027" y="1409433"/>
            <a:ext cx="7766198" cy="2904505"/>
          </a:xfrm>
          <a:prstGeom prst="rect">
            <a:avLst/>
          </a:prstGeom>
        </p:spPr>
      </p:pic>
    </p:spTree>
    <p:extLst>
      <p:ext uri="{BB962C8B-B14F-4D97-AF65-F5344CB8AC3E}">
        <p14:creationId xmlns:p14="http://schemas.microsoft.com/office/powerpoint/2010/main" val="96926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p:sp>
        <p:nvSpPr>
          <p:cNvPr id="3" name="内容占位符 2"/>
          <p:cNvSpPr>
            <a:spLocks noGrp="1"/>
          </p:cNvSpPr>
          <p:nvPr>
            <p:ph idx="1"/>
          </p:nvPr>
        </p:nvSpPr>
        <p:spPr/>
        <p:txBody>
          <a:bodyPr/>
          <a:lstStyle/>
          <a:p>
            <a:pPr>
              <a:lnSpc>
                <a:spcPct val="110000"/>
              </a:lnSpc>
            </a:pPr>
            <a:r>
              <a:rPr lang="en-US" altLang="en-US" dirty="0"/>
              <a:t>Establishing a probabilistic model for classification</a:t>
            </a:r>
          </a:p>
          <a:p>
            <a:pPr lvl="1">
              <a:lnSpc>
                <a:spcPct val="110000"/>
              </a:lnSpc>
            </a:pPr>
            <a:r>
              <a:rPr lang="en-US" altLang="en-US" b="1" dirty="0">
                <a:solidFill>
                  <a:srgbClr val="FF0000"/>
                </a:solidFill>
              </a:rPr>
              <a:t>Discriminative </a:t>
            </a:r>
            <a:r>
              <a:rPr lang="en-US" altLang="en-US" b="1" dirty="0" smtClean="0">
                <a:solidFill>
                  <a:srgbClr val="FF0000"/>
                </a:solidFill>
              </a:rPr>
              <a:t>model</a:t>
            </a:r>
          </a:p>
          <a:p>
            <a:pPr>
              <a:lnSpc>
                <a:spcPct val="110000"/>
              </a:lnSpc>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mc:AlternateContent xmlns:mc="http://schemas.openxmlformats.org/markup-compatibility/2006" xmlns:a14="http://schemas.microsoft.com/office/drawing/2010/main">
        <mc:Choice Requires="a14">
          <p:sp>
            <p:nvSpPr>
              <p:cNvPr id="8" name="矩形 7"/>
              <p:cNvSpPr/>
              <p:nvPr/>
            </p:nvSpPr>
            <p:spPr>
              <a:xfrm>
                <a:off x="4380271" y="2696778"/>
                <a:ext cx="4572000" cy="3447098"/>
              </a:xfrm>
              <a:prstGeom prst="rect">
                <a:avLst/>
              </a:prstGeom>
            </p:spPr>
            <p:txBody>
              <a:bodyPr>
                <a:spAutoFit/>
              </a:bodyPr>
              <a:lstStyle/>
              <a:p>
                <a:pPr marL="285750" indent="-285750">
                  <a:buFont typeface="Arial" panose="020B0604020202020204" pitchFamily="34" charset="0"/>
                  <a:buChar char="•"/>
                </a:pPr>
                <a:r>
                  <a:rPr lang="en-US" sz="2000" dirty="0"/>
                  <a:t>To train a discriminative classifier regardless its probabilistic or non-probabilistic nature, all training examples of different classes must be jointly used to build up a single discriminative classifier.</a:t>
                </a:r>
              </a:p>
              <a:p>
                <a:pPr marL="285750" indent="-285750">
                  <a:buFont typeface="Arial" panose="020B0604020202020204" pitchFamily="34" charset="0"/>
                  <a:buChar char="•"/>
                </a:pPr>
                <a:r>
                  <a:rPr lang="en-US" sz="2000" dirty="0"/>
                  <a:t>Output  </a:t>
                </a:r>
                <a14:m>
                  <m:oMath xmlns:m="http://schemas.openxmlformats.org/officeDocument/2006/math">
                    <m:r>
                      <a:rPr lang="en-US" sz="2000" i="1" dirty="0" smtClean="0">
                        <a:latin typeface="Cambria Math" panose="02040503050406030204" pitchFamily="18" charset="0"/>
                      </a:rPr>
                      <m:t>𝐿</m:t>
                    </m:r>
                  </m:oMath>
                </a14:m>
                <a:r>
                  <a:rPr lang="en-US" sz="2000" dirty="0"/>
                  <a:t> probabilities for </a:t>
                </a:r>
                <a14:m>
                  <m:oMath xmlns:m="http://schemas.openxmlformats.org/officeDocument/2006/math">
                    <m:r>
                      <a:rPr lang="en-US" sz="2000" i="1" dirty="0" smtClean="0">
                        <a:latin typeface="Cambria Math" panose="02040503050406030204" pitchFamily="18" charset="0"/>
                      </a:rPr>
                      <m:t>𝐿</m:t>
                    </m:r>
                  </m:oMath>
                </a14:m>
                <a:r>
                  <a:rPr lang="en-US" sz="2000" dirty="0"/>
                  <a:t> class labels in a probabilistic classifier while a single label is achieved by a non-probabilistic classifier .</a:t>
                </a:r>
              </a:p>
              <a:p>
                <a:pPr marL="285750" indent="-285750">
                  <a:buFont typeface="Arial" panose="020B0604020202020204" pitchFamily="34" charset="0"/>
                  <a:buChar char="•"/>
                </a:pPr>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4380271" y="2696778"/>
                <a:ext cx="4572000" cy="3447098"/>
              </a:xfrm>
              <a:prstGeom prst="rect">
                <a:avLst/>
              </a:prstGeom>
              <a:blipFill>
                <a:blip r:embed="rId3"/>
                <a:stretch>
                  <a:fillRect l="-1200" t="-883" r="-24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p:cNvSpPr txBox="1"/>
              <p:nvPr/>
            </p:nvSpPr>
            <p:spPr>
              <a:xfrm>
                <a:off x="1932622" y="1853721"/>
                <a:ext cx="52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𝒄</m:t>
                          </m:r>
                        </m:e>
                        <m:e>
                          <m:r>
                            <a:rPr lang="en-US" sz="2400" b="1" i="1" smtClean="0">
                              <a:latin typeface="Cambria Math" panose="02040503050406030204" pitchFamily="18" charset="0"/>
                            </a:rPr>
                            <m:t>𝒙</m:t>
                          </m:r>
                        </m:e>
                      </m:d>
                      <m:r>
                        <a:rPr lang="en-US" sz="2400" b="0"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oMath>
                  </m:oMathPara>
                </a14:m>
                <a:endParaRPr lang="en-US" dirty="0"/>
              </a:p>
            </p:txBody>
          </p:sp>
        </mc:Choice>
        <mc:Fallback xmlns="">
          <p:sp>
            <p:nvSpPr>
              <p:cNvPr id="67" name="文本框 66"/>
              <p:cNvSpPr txBox="1">
                <a:spLocks noRot="1" noChangeAspect="1" noMove="1" noResize="1" noEditPoints="1" noAdjustHandles="1" noChangeArrowheads="1" noChangeShapeType="1" noTextEdit="1"/>
              </p:cNvSpPr>
              <p:nvPr/>
            </p:nvSpPr>
            <p:spPr>
              <a:xfrm>
                <a:off x="1932622" y="1853721"/>
                <a:ext cx="5275868" cy="369332"/>
              </a:xfrm>
              <a:prstGeom prst="rect">
                <a:avLst/>
              </a:prstGeom>
              <a:blipFill>
                <a:blip r:embed="rId4"/>
                <a:stretch>
                  <a:fillRect r="-231"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1028936" y="5176033"/>
                <a:ext cx="2444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𝑑</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028936" y="5176033"/>
                <a:ext cx="2444002" cy="369332"/>
              </a:xfrm>
              <a:prstGeom prst="rect">
                <a:avLst/>
              </a:prstGeom>
              <a:blipFill>
                <a:blip r:embed="rId5"/>
                <a:stretch>
                  <a:fillRect l="-1496" r="-4239" b="-34426"/>
                </a:stretch>
              </a:blipFill>
            </p:spPr>
            <p:txBody>
              <a:bodyPr/>
              <a:lstStyle/>
              <a:p>
                <a:r>
                  <a:rPr lang="zh-CN" altLang="en-US">
                    <a:noFill/>
                  </a:rPr>
                  <a:t> </a:t>
                </a:r>
              </a:p>
            </p:txBody>
          </p:sp>
        </mc:Fallback>
      </mc:AlternateContent>
      <p:grpSp>
        <p:nvGrpSpPr>
          <p:cNvPr id="10" name="组合 9"/>
          <p:cNvGrpSpPr/>
          <p:nvPr/>
        </p:nvGrpSpPr>
        <p:grpSpPr>
          <a:xfrm>
            <a:off x="120138" y="2658376"/>
            <a:ext cx="4089255" cy="2364815"/>
            <a:chOff x="120138" y="2658376"/>
            <a:chExt cx="4089255" cy="2364815"/>
          </a:xfrm>
        </p:grpSpPr>
        <p:sp>
          <p:nvSpPr>
            <p:cNvPr id="48" name="TextBox 10"/>
            <p:cNvSpPr txBox="1"/>
            <p:nvPr/>
          </p:nvSpPr>
          <p:spPr bwMode="auto">
            <a:xfrm>
              <a:off x="120138" y="3312426"/>
              <a:ext cx="4089255" cy="954107"/>
            </a:xfrm>
            <a:prstGeom prst="rect">
              <a:avLst/>
            </a:prstGeom>
            <a:noFill/>
            <a:ln w="28575">
              <a:solidFill>
                <a:schemeClr val="accent1"/>
              </a:solidFill>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 name="Group 15"/>
            <p:cNvGrpSpPr>
              <a:grpSpLocks/>
            </p:cNvGrpSpPr>
            <p:nvPr/>
          </p:nvGrpSpPr>
          <p:grpSpPr bwMode="auto">
            <a:xfrm>
              <a:off x="654050" y="4306393"/>
              <a:ext cx="345166" cy="716287"/>
              <a:chOff x="4037524" y="5838031"/>
              <a:chExt cx="345166" cy="716246"/>
            </a:xfrm>
          </p:grpSpPr>
          <p:sp>
            <p:nvSpPr>
              <p:cNvPr id="64" name="Up Arrow 13"/>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65" name="Object 9"/>
              <p:cNvGraphicFramePr>
                <a:graphicFrameLocks noChangeAspect="1"/>
              </p:cNvGraphicFramePr>
              <p:nvPr>
                <p:extLst>
                  <p:ext uri="{D42A27DB-BD31-4B8C-83A1-F6EECF244321}">
                    <p14:modId xmlns:p14="http://schemas.microsoft.com/office/powerpoint/2010/main" val="505545233"/>
                  </p:ext>
                </p:extLst>
              </p:nvPr>
            </p:nvGraphicFramePr>
            <p:xfrm>
              <a:off x="4037524" y="6128735"/>
              <a:ext cx="345166" cy="425542"/>
            </p:xfrm>
            <a:graphic>
              <a:graphicData uri="http://schemas.openxmlformats.org/presentationml/2006/ole">
                <mc:AlternateContent xmlns:mc="http://schemas.openxmlformats.org/markup-compatibility/2006">
                  <mc:Choice xmlns:v="urn:schemas-microsoft-com:vml" Requires="v">
                    <p:oleObj spid="_x0000_s11653" name="公式" r:id="rId6" imgW="164957" imgH="203024" progId="Equation.3">
                      <p:embed/>
                    </p:oleObj>
                  </mc:Choice>
                  <mc:Fallback>
                    <p:oleObj name="公式" r:id="rId6" imgW="164957" imgH="203024" progId="Equation.3">
                      <p:embed/>
                      <p:pic>
                        <p:nvPicPr>
                          <p:cNvPr id="719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524" y="6128735"/>
                            <a:ext cx="345166" cy="425542"/>
                          </a:xfrm>
                          <a:prstGeom prst="rect">
                            <a:avLst/>
                          </a:prstGeom>
                          <a:noFill/>
                          <a:ln>
                            <a:noFill/>
                          </a:ln>
                          <a:effectLst/>
                        </p:spPr>
                      </p:pic>
                    </p:oleObj>
                  </mc:Fallback>
                </mc:AlternateContent>
              </a:graphicData>
            </a:graphic>
          </p:graphicFrame>
        </p:grpSp>
        <p:grpSp>
          <p:nvGrpSpPr>
            <p:cNvPr id="50" name="Group 16"/>
            <p:cNvGrpSpPr>
              <a:grpSpLocks/>
            </p:cNvGrpSpPr>
            <p:nvPr/>
          </p:nvGrpSpPr>
          <p:grpSpPr bwMode="auto">
            <a:xfrm>
              <a:off x="1323463" y="4306393"/>
              <a:ext cx="348047" cy="716798"/>
              <a:chOff x="4021137" y="5838031"/>
              <a:chExt cx="348047" cy="716757"/>
            </a:xfrm>
          </p:grpSpPr>
          <p:sp>
            <p:nvSpPr>
              <p:cNvPr id="62" name="Up Arrow 1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63" name="Object 11"/>
              <p:cNvGraphicFramePr>
                <a:graphicFrameLocks noChangeAspect="1"/>
              </p:cNvGraphicFramePr>
              <p:nvPr>
                <p:extLst>
                  <p:ext uri="{D42A27DB-BD31-4B8C-83A1-F6EECF244321}">
                    <p14:modId xmlns:p14="http://schemas.microsoft.com/office/powerpoint/2010/main" val="2810037714"/>
                  </p:ext>
                </p:extLst>
              </p:nvPr>
            </p:nvGraphicFramePr>
            <p:xfrm>
              <a:off x="4021137" y="6156281"/>
              <a:ext cx="348047" cy="398507"/>
            </p:xfrm>
            <a:graphic>
              <a:graphicData uri="http://schemas.openxmlformats.org/presentationml/2006/ole">
                <mc:AlternateContent xmlns:mc="http://schemas.openxmlformats.org/markup-compatibility/2006">
                  <mc:Choice xmlns:v="urn:schemas-microsoft-com:vml" Requires="v">
                    <p:oleObj spid="_x0000_s11654" name="Equation" r:id="rId8" imgW="177569" imgH="202936" progId="Equation.3">
                      <p:embed/>
                    </p:oleObj>
                  </mc:Choice>
                  <mc:Fallback>
                    <p:oleObj name="Equation" r:id="rId8" imgW="177569" imgH="202936" progId="Equation.3">
                      <p:embed/>
                      <p:pic>
                        <p:nvPicPr>
                          <p:cNvPr id="719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156281"/>
                            <a:ext cx="348047" cy="398507"/>
                          </a:xfrm>
                          <a:prstGeom prst="rect">
                            <a:avLst/>
                          </a:prstGeom>
                          <a:noFill/>
                          <a:ln>
                            <a:noFill/>
                          </a:ln>
                          <a:effectLst/>
                        </p:spPr>
                      </p:pic>
                    </p:oleObj>
                  </mc:Fallback>
                </mc:AlternateContent>
              </a:graphicData>
            </a:graphic>
          </p:graphicFrame>
        </p:grpSp>
        <p:sp>
          <p:nvSpPr>
            <p:cNvPr id="60" name="Up Arrow 20"/>
            <p:cNvSpPr>
              <a:spLocks noChangeArrowheads="1"/>
            </p:cNvSpPr>
            <p:nvPr/>
          </p:nvSpPr>
          <p:spPr bwMode="auto">
            <a:xfrm>
              <a:off x="3549138" y="4306384"/>
              <a:ext cx="152400" cy="304817"/>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2" name="Up Arrow 24"/>
            <p:cNvSpPr>
              <a:spLocks noChangeArrowheads="1"/>
            </p:cNvSpPr>
            <p:nvPr/>
          </p:nvSpPr>
          <p:spPr bwMode="auto">
            <a:xfrm>
              <a:off x="5773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53" name="Object 14"/>
            <p:cNvGraphicFramePr>
              <a:graphicFrameLocks noChangeAspect="1"/>
            </p:cNvGraphicFramePr>
            <p:nvPr>
              <p:extLst>
                <p:ext uri="{D42A27DB-BD31-4B8C-83A1-F6EECF244321}">
                  <p14:modId xmlns:p14="http://schemas.microsoft.com/office/powerpoint/2010/main" val="2323528275"/>
                </p:ext>
              </p:extLst>
            </p:nvPr>
          </p:nvGraphicFramePr>
          <p:xfrm>
            <a:off x="120138" y="2658376"/>
            <a:ext cx="914400" cy="349877"/>
          </p:xfrm>
          <a:graphic>
            <a:graphicData uri="http://schemas.openxmlformats.org/presentationml/2006/ole">
              <mc:AlternateContent xmlns:mc="http://schemas.openxmlformats.org/markup-compatibility/2006">
                <mc:Choice xmlns:v="urn:schemas-microsoft-com:vml" Requires="v">
                  <p:oleObj spid="_x0000_s11655" name="Equation" r:id="rId10" imgW="533169" imgH="203112" progId="Equation.3">
                    <p:embed/>
                  </p:oleObj>
                </mc:Choice>
                <mc:Fallback>
                  <p:oleObj name="Equation" r:id="rId10" imgW="533169" imgH="203112" progId="Equation.3">
                    <p:embed/>
                    <p:pic>
                      <p:nvPicPr>
                        <p:cNvPr id="7183"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138" y="2658376"/>
                          <a:ext cx="914400" cy="3498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Up Arrow 26"/>
            <p:cNvSpPr>
              <a:spLocks noChangeArrowheads="1"/>
            </p:cNvSpPr>
            <p:nvPr/>
          </p:nvSpPr>
          <p:spPr bwMode="auto">
            <a:xfrm>
              <a:off x="15679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5" name="Up Arrow 27"/>
            <p:cNvSpPr>
              <a:spLocks noChangeArrowheads="1"/>
            </p:cNvSpPr>
            <p:nvPr/>
          </p:nvSpPr>
          <p:spPr bwMode="auto">
            <a:xfrm>
              <a:off x="34729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56" name="Object 15"/>
            <p:cNvGraphicFramePr>
              <a:graphicFrameLocks noChangeAspect="1"/>
            </p:cNvGraphicFramePr>
            <p:nvPr>
              <p:extLst>
                <p:ext uri="{D42A27DB-BD31-4B8C-83A1-F6EECF244321}">
                  <p14:modId xmlns:p14="http://schemas.microsoft.com/office/powerpoint/2010/main" val="2963085178"/>
                </p:ext>
              </p:extLst>
            </p:nvPr>
          </p:nvGraphicFramePr>
          <p:xfrm>
            <a:off x="1186938" y="2661697"/>
            <a:ext cx="927101" cy="346557"/>
          </p:xfrm>
          <a:graphic>
            <a:graphicData uri="http://schemas.openxmlformats.org/presentationml/2006/ole">
              <mc:AlternateContent xmlns:mc="http://schemas.openxmlformats.org/markup-compatibility/2006">
                <mc:Choice xmlns:v="urn:schemas-microsoft-com:vml" Requires="v">
                  <p:oleObj spid="_x0000_s11656" name="Equation" r:id="rId12" imgW="545626" imgH="203024" progId="Equation.3">
                    <p:embed/>
                  </p:oleObj>
                </mc:Choice>
                <mc:Fallback>
                  <p:oleObj name="Equation" r:id="rId12" imgW="545626" imgH="203024" progId="Equation.3">
                    <p:embed/>
                    <p:pic>
                      <p:nvPicPr>
                        <p:cNvPr id="718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6938" y="2661697"/>
                          <a:ext cx="927101" cy="34655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16"/>
            <p:cNvGraphicFramePr>
              <a:graphicFrameLocks noChangeAspect="1"/>
            </p:cNvGraphicFramePr>
            <p:nvPr>
              <p:extLst>
                <p:ext uri="{D42A27DB-BD31-4B8C-83A1-F6EECF244321}">
                  <p14:modId xmlns:p14="http://schemas.microsoft.com/office/powerpoint/2010/main" val="3553730322"/>
                </p:ext>
              </p:extLst>
            </p:nvPr>
          </p:nvGraphicFramePr>
          <p:xfrm>
            <a:off x="3091938" y="2666444"/>
            <a:ext cx="914400" cy="341810"/>
          </p:xfrm>
          <a:graphic>
            <a:graphicData uri="http://schemas.openxmlformats.org/presentationml/2006/ole">
              <mc:AlternateContent xmlns:mc="http://schemas.openxmlformats.org/markup-compatibility/2006">
                <mc:Choice xmlns:v="urn:schemas-microsoft-com:vml" Requires="v">
                  <p:oleObj spid="_x0000_s11657" name="Equation" r:id="rId14" imgW="545626" imgH="203024" progId="Equation.3">
                    <p:embed/>
                  </p:oleObj>
                </mc:Choice>
                <mc:Fallback>
                  <p:oleObj name="Equation" r:id="rId14" imgW="545626" imgH="203024" progId="Equation.3">
                    <p:embed/>
                    <p:pic>
                      <p:nvPicPr>
                        <p:cNvPr id="7187"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1938" y="2666444"/>
                          <a:ext cx="914400" cy="34181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17"/>
            <p:cNvGraphicFramePr>
              <a:graphicFrameLocks noChangeAspect="1"/>
            </p:cNvGraphicFramePr>
            <p:nvPr>
              <p:extLst>
                <p:ext uri="{D42A27DB-BD31-4B8C-83A1-F6EECF244321}">
                  <p14:modId xmlns:p14="http://schemas.microsoft.com/office/powerpoint/2010/main" val="714728648"/>
                </p:ext>
              </p:extLst>
            </p:nvPr>
          </p:nvGraphicFramePr>
          <p:xfrm>
            <a:off x="2177538" y="4454046"/>
            <a:ext cx="838200" cy="233368"/>
          </p:xfrm>
          <a:graphic>
            <a:graphicData uri="http://schemas.openxmlformats.org/presentationml/2006/ole">
              <mc:AlternateContent xmlns:mc="http://schemas.openxmlformats.org/markup-compatibility/2006">
                <mc:Choice xmlns:v="urn:schemas-microsoft-com:vml" Requires="v">
                  <p:oleObj spid="_x0000_s11658" name="Equation" r:id="rId16" imgW="291847" imgH="114201" progId="Equation.3">
                    <p:embed/>
                  </p:oleObj>
                </mc:Choice>
                <mc:Fallback>
                  <p:oleObj name="Equation" r:id="rId16" imgW="291847" imgH="114201" progId="Equation.3">
                    <p:embed/>
                    <p:pic>
                      <p:nvPicPr>
                        <p:cNvPr id="7188"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 y="4454046"/>
                          <a:ext cx="838200" cy="23336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18"/>
            <p:cNvGraphicFramePr>
              <a:graphicFrameLocks noChangeAspect="1"/>
            </p:cNvGraphicFramePr>
            <p:nvPr>
              <p:extLst>
                <p:ext uri="{D42A27DB-BD31-4B8C-83A1-F6EECF244321}">
                  <p14:modId xmlns:p14="http://schemas.microsoft.com/office/powerpoint/2010/main" val="616118033"/>
                </p:ext>
              </p:extLst>
            </p:nvPr>
          </p:nvGraphicFramePr>
          <p:xfrm>
            <a:off x="2177538" y="3008254"/>
            <a:ext cx="838200" cy="233375"/>
          </p:xfrm>
          <a:graphic>
            <a:graphicData uri="http://schemas.openxmlformats.org/presentationml/2006/ole">
              <mc:AlternateContent xmlns:mc="http://schemas.openxmlformats.org/markup-compatibility/2006">
                <mc:Choice xmlns:v="urn:schemas-microsoft-com:vml" Requires="v">
                  <p:oleObj spid="_x0000_s11659" name="Equation" r:id="rId18" imgW="291847" imgH="114201" progId="Equation.3">
                    <p:embed/>
                  </p:oleObj>
                </mc:Choice>
                <mc:Fallback>
                  <p:oleObj name="Equation" r:id="rId18" imgW="291847" imgH="114201" progId="Equation.3">
                    <p:embed/>
                    <p:pic>
                      <p:nvPicPr>
                        <p:cNvPr id="7189"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 y="3008254"/>
                          <a:ext cx="838200" cy="233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矩形 8"/>
            <p:cNvSpPr/>
            <p:nvPr/>
          </p:nvSpPr>
          <p:spPr>
            <a:xfrm>
              <a:off x="243981" y="3456006"/>
              <a:ext cx="3915016" cy="707886"/>
            </a:xfrm>
            <a:prstGeom prst="rect">
              <a:avLst/>
            </a:prstGeom>
          </p:spPr>
          <p:txBody>
            <a:bodyPr wrap="square">
              <a:spAutoFit/>
            </a:bodyPr>
            <a:lstStyle/>
            <a:p>
              <a:pPr lvl="0" algn="ctr" fontAlgn="base">
                <a:spcBef>
                  <a:spcPct val="0"/>
                </a:spcBef>
                <a:spcAft>
                  <a:spcPct val="0"/>
                </a:spcAft>
                <a:defRPr/>
              </a:pPr>
              <a:r>
                <a:rPr lang="en-GB" altLang="zh-CN" sz="2000" b="1" kern="0" dirty="0">
                  <a:solidFill>
                    <a:srgbClr val="000000"/>
                  </a:solidFill>
                  <a:latin typeface="Arial" panose="020B0604020202020204" pitchFamily="34" charset="0"/>
                  <a:cs typeface="Arial" panose="020B0604020202020204" pitchFamily="34" charset="0"/>
                </a:rPr>
                <a:t>Discriminative </a:t>
              </a:r>
            </a:p>
            <a:p>
              <a:pPr lvl="0" algn="ctr" fontAlgn="base">
                <a:spcBef>
                  <a:spcPct val="0"/>
                </a:spcBef>
                <a:spcAft>
                  <a:spcPct val="0"/>
                </a:spcAft>
                <a:defRPr/>
              </a:pPr>
              <a:r>
                <a:rPr lang="en-GB" altLang="zh-CN" sz="2000" b="1" kern="0" dirty="0">
                  <a:solidFill>
                    <a:srgbClr val="000000"/>
                  </a:solidFill>
                  <a:latin typeface="Arial" panose="020B0604020202020204" pitchFamily="34" charset="0"/>
                  <a:cs typeface="Arial" panose="020B0604020202020204" pitchFamily="34" charset="0"/>
                </a:rPr>
                <a:t>Probabilistic Classifier</a:t>
              </a:r>
              <a:endParaRPr lang="en-US" altLang="zh-CN" sz="2000" b="1" kern="0" dirty="0">
                <a:solidFill>
                  <a:srgbClr val="0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2" name="矩形 31"/>
              <p:cNvSpPr/>
              <p:nvPr/>
            </p:nvSpPr>
            <p:spPr>
              <a:xfrm>
                <a:off x="3407850" y="4570705"/>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32" name="矩形 31"/>
              <p:cNvSpPr>
                <a:spLocks noRot="1" noChangeAspect="1" noMove="1" noResize="1" noEditPoints="1" noAdjustHandles="1" noChangeArrowheads="1" noChangeShapeType="1" noTextEdit="1"/>
              </p:cNvSpPr>
              <p:nvPr/>
            </p:nvSpPr>
            <p:spPr>
              <a:xfrm>
                <a:off x="3407850" y="4570705"/>
                <a:ext cx="512961" cy="400110"/>
              </a:xfrm>
              <a:prstGeom prst="rect">
                <a:avLst/>
              </a:prstGeom>
              <a:blipFill>
                <a:blip r:embed="rId19"/>
                <a:stretch>
                  <a:fillRect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3946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Suppose we drew </a:t>
                </a:r>
                <a14:m>
                  <m:oMath xmlns:m="http://schemas.openxmlformats.org/officeDocument/2006/math">
                    <m:r>
                      <a:rPr lang="en-US" altLang="zh-CN" i="1" dirty="0" smtClean="0">
                        <a:latin typeface="Cambria Math" panose="02040503050406030204" pitchFamily="18" charset="0"/>
                      </a:rPr>
                      <m:t>𝑁</m:t>
                    </m:r>
                  </m:oMath>
                </a14:m>
                <a:r>
                  <a:rPr lang="en-US" altLang="zh-CN" dirty="0" smtClean="0"/>
                  <a:t> </a:t>
                </a:r>
                <a:r>
                  <a:rPr lang="en-US" altLang="zh-CN" dirty="0"/>
                  <a:t>samples from the joint samples from the joint </a:t>
                </a:r>
                <a:r>
                  <a:rPr lang="en-US" altLang="zh-CN" dirty="0" smtClean="0"/>
                  <a:t>distribution</a:t>
                </a:r>
              </a:p>
              <a:p>
                <a:r>
                  <a:rPr lang="en-US" altLang="zh-CN" dirty="0"/>
                  <a:t>How do we </a:t>
                </a:r>
                <a:r>
                  <a:rPr lang="en-US" altLang="zh-CN" dirty="0" smtClean="0"/>
                  <a:t>compute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1" i="0" smtClean="0">
                            <a:latin typeface="Cambria Math" panose="02040503050406030204" pitchFamily="18" charset="0"/>
                          </a:rPr>
                          <m:t>𝐪</m:t>
                        </m:r>
                      </m:e>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1" i="0" smtClean="0">
                            <a:latin typeface="Cambria Math" panose="02040503050406030204" pitchFamily="18" charset="0"/>
                          </a:rPr>
                          <m:t>𝐞</m:t>
                        </m:r>
                      </m:e>
                    </m:d>
                    <m:r>
                      <a:rPr lang="en-US" altLang="zh-CN" b="0" i="1" smtClean="0">
                        <a:latin typeface="Cambria Math" panose="02040503050406030204" pitchFamily="18" charset="0"/>
                      </a:rPr>
                      <m:t>?</m:t>
                    </m:r>
                  </m:oMath>
                </a14:m>
                <a:endParaRPr lang="en-US" altLang="zh-CN" dirty="0" smtClean="0"/>
              </a:p>
              <a:p>
                <a:endParaRPr lang="en-US" altLang="zh-CN" dirty="0"/>
              </a:p>
              <a:p>
                <a:endParaRPr lang="en-US" altLang="zh-CN" dirty="0" smtClean="0"/>
              </a:p>
              <a:p>
                <a:endParaRPr lang="en-US" altLang="zh-CN" dirty="0"/>
              </a:p>
              <a:p>
                <a:r>
                  <a:rPr lang="en-US" altLang="zh-CN" dirty="0"/>
                  <a:t>Other approximate </a:t>
                </a:r>
                <a:r>
                  <a:rPr lang="en-US" altLang="zh-CN" dirty="0" smtClean="0"/>
                  <a:t>inference methods</a:t>
                </a:r>
              </a:p>
              <a:p>
                <a:pPr lvl="1"/>
                <a:r>
                  <a:rPr lang="en-US" altLang="zh-CN" dirty="0"/>
                  <a:t>Belief propagation</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802029" y="2394623"/>
                <a:ext cx="7542321"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e>
                        <m:e>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𝑜𝑓</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𝑡𝑖𝑚𝑒𝑠</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𝐪</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𝑎𝑛𝑑</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h𝑎𝑝𝑝𝑒𝑛</m:t>
                          </m:r>
                        </m:num>
                        <m:den>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𝑜𝑓</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h𝑎𝑝𝑝𝑒𝑛</m:t>
                          </m:r>
                        </m:den>
                      </m:f>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802029" y="2394623"/>
                <a:ext cx="7542321" cy="768993"/>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45840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If there are latent variables, the set of which is denoted by </a:t>
                </a:r>
                <a14:m>
                  <m:oMath xmlns:m="http://schemas.openxmlformats.org/officeDocument/2006/math">
                    <m:r>
                      <a:rPr lang="en-US" altLang="zh-CN" b="0" i="1" dirty="0" smtClean="0">
                        <a:latin typeface="Cambria Math" panose="02040503050406030204" pitchFamily="18" charset="0"/>
                      </a:rPr>
                      <m:t>𝑋</m:t>
                    </m:r>
                  </m:oMath>
                </a14:m>
                <a:r>
                  <a:rPr lang="en-US" altLang="zh-CN" dirty="0" smtClean="0"/>
                  <a:t>, in samples, how to estimate parameters in a generative model?</a:t>
                </a:r>
              </a:p>
              <a:p>
                <a:r>
                  <a:rPr lang="en-US" altLang="zh-CN" dirty="0" smtClean="0"/>
                  <a:t>The objective function</a:t>
                </a:r>
              </a:p>
              <a:p>
                <a:endParaRPr lang="en-US" altLang="zh-CN" dirty="0" smtClean="0"/>
              </a:p>
              <a:p>
                <a:r>
                  <a:rPr lang="en-US" altLang="zh-CN" dirty="0" smtClean="0"/>
                  <a:t>Example:</a:t>
                </a:r>
              </a:p>
              <a:p>
                <a:endParaRPr lang="en-US" altLang="zh-CN" dirty="0"/>
              </a:p>
              <a:p>
                <a:endParaRPr lang="en-US" altLang="zh-CN" dirty="0" smtClean="0"/>
              </a:p>
              <a:p>
                <a:endParaRPr lang="en-US" altLang="zh-CN" dirty="0"/>
              </a:p>
              <a:p>
                <a:r>
                  <a:rPr lang="en-US" altLang="zh-CN" dirty="0"/>
                  <a:t>Given data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𝑧</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𝑧</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𝑧</m:t>
                        </m:r>
                      </m:e>
                      <m:sub>
                        <m:r>
                          <a:rPr lang="en-US" altLang="zh-CN" b="0" i="1" dirty="0" smtClean="0">
                            <a:latin typeface="Cambria Math" panose="02040503050406030204" pitchFamily="18" charset="0"/>
                          </a:rPr>
                          <m:t>𝑚</m:t>
                        </m:r>
                      </m:sub>
                    </m:sSub>
                  </m:oMath>
                </a14:m>
                <a:r>
                  <a:rPr lang="en-US" altLang="zh-CN" dirty="0"/>
                  <a:t> (but no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smtClean="0"/>
                  <a:t> </a:t>
                </a:r>
                <a:r>
                  <a:rPr lang="en-US" altLang="zh-CN" dirty="0"/>
                  <a:t>observed</a:t>
                </a:r>
                <a:r>
                  <a:rPr lang="en-US" altLang="zh-CN" dirty="0" smtClean="0"/>
                  <a:t>)</a:t>
                </a:r>
              </a:p>
              <a:p>
                <a:r>
                  <a:rPr lang="en-US" altLang="zh-CN" dirty="0"/>
                  <a:t>Find maximum likelihood estimates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2</m:t>
                        </m:r>
                      </m:sub>
                    </m:sSub>
                  </m:oMath>
                </a14:m>
                <a:endParaRPr lang="en-US" altLang="zh-CN" dirty="0" smtClean="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0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13647" y="2244459"/>
                <a:ext cx="33989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𝑍</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ln</m:t>
                          </m:r>
                        </m:fName>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𝑍</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𝜃</m:t>
                          </m:r>
                          <m:r>
                            <a:rPr lang="en-US" altLang="zh-CN" sz="2400" b="0" i="1" smtClean="0">
                              <a:latin typeface="Cambria Math" panose="02040503050406030204" pitchFamily="18" charset="0"/>
                            </a:rPr>
                            <m:t>)</m:t>
                          </m:r>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13647" y="2244459"/>
                <a:ext cx="3398943" cy="369332"/>
              </a:xfrm>
              <a:prstGeom prst="rect">
                <a:avLst/>
              </a:prstGeom>
              <a:blipFill>
                <a:blip r:embed="rId3"/>
                <a:stretch>
                  <a:fillRect l="-1792" r="-2509"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880444" y="3105173"/>
                <a:ext cx="3802323" cy="1430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=1</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r>
                        <a:rPr lang="en-US" altLang="zh-CN" sz="2400" b="0" i="1" smtClean="0">
                          <a:latin typeface="Cambria Math" panose="02040503050406030204" pitchFamily="18" charset="0"/>
                        </a:rPr>
                        <m:t>,</m:t>
                      </m:r>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i="1">
                              <a:latin typeface="Cambria Math" panose="02040503050406030204" pitchFamily="18" charset="0"/>
                            </a:rPr>
                            <m:t>=</m:t>
                          </m:r>
                          <m:r>
                            <a:rPr lang="en-US" altLang="zh-CN" sz="2400" b="0" i="1" smtClean="0">
                              <a:latin typeface="Cambria Math" panose="02040503050406030204" pitchFamily="18" charset="0"/>
                            </a:rPr>
                            <m:t>2</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den>
                      </m:f>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𝑍</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=1~</m:t>
                      </m:r>
                      <m:r>
                        <a:rPr lang="zh-CN" altLang="en-US" sz="2400" b="0" i="1" smtClean="0">
                          <a:latin typeface="Cambria Math" panose="02040503050406030204" pitchFamily="18" charset="0"/>
                        </a:rPr>
                        <m:t>𝒩</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,1)</m:t>
                      </m:r>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𝑍</m:t>
                      </m:r>
                      <m:r>
                        <a:rPr lang="en-US" altLang="zh-CN" sz="2400" i="1">
                          <a:latin typeface="Cambria Math" panose="02040503050406030204" pitchFamily="18" charset="0"/>
                        </a:rPr>
                        <m:t>|</m:t>
                      </m:r>
                      <m:r>
                        <a:rPr lang="en-US" altLang="zh-CN" sz="2400" b="0" i="1" smtClean="0">
                          <a:latin typeface="Cambria Math" panose="02040503050406030204" pitchFamily="18" charset="0"/>
                        </a:rPr>
                        <m:t>𝑋</m:t>
                      </m:r>
                      <m:r>
                        <a:rPr lang="en-US" altLang="zh-CN" sz="2400" i="1">
                          <a:latin typeface="Cambria Math" panose="02040503050406030204" pitchFamily="18" charset="0"/>
                        </a:rPr>
                        <m:t>=</m:t>
                      </m:r>
                      <m:r>
                        <a:rPr lang="en-US" altLang="zh-CN" sz="2400" b="0" i="1" smtClean="0">
                          <a:latin typeface="Cambria Math" panose="02040503050406030204" pitchFamily="18" charset="0"/>
                        </a:rPr>
                        <m:t>2</m:t>
                      </m:r>
                      <m:r>
                        <a:rPr lang="en-US" altLang="zh-CN" sz="2400" i="1">
                          <a:latin typeface="Cambria Math" panose="02040503050406030204" pitchFamily="18" charset="0"/>
                        </a:rPr>
                        <m:t>~</m:t>
                      </m:r>
                      <m:r>
                        <a:rPr lang="zh-CN" altLang="en-US" sz="2400" i="1">
                          <a:latin typeface="Cambria Math" panose="02040503050406030204" pitchFamily="18" charset="0"/>
                        </a:rPr>
                        <m:t>𝒩</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,1)</m:t>
                      </m:r>
                    </m:oMath>
                  </m:oMathPara>
                </a14:m>
                <a:endParaRPr lang="zh-CN" alt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880444" y="3105173"/>
                <a:ext cx="3802323" cy="1430135"/>
              </a:xfrm>
              <a:prstGeom prst="rect">
                <a:avLst/>
              </a:prstGeom>
              <a:blipFill>
                <a:blip r:embed="rId4"/>
                <a:stretch>
                  <a:fillRect b="-80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37076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EM </a:t>
                </a:r>
                <a:r>
                  <a:rPr lang="en-US" altLang="zh-CN" dirty="0"/>
                  <a:t>basic idea: if </a:t>
                </a:r>
                <a14:m>
                  <m:oMath xmlns:m="http://schemas.openxmlformats.org/officeDocument/2006/math">
                    <m:r>
                      <a:rPr lang="en-US" altLang="zh-CN" b="0" i="1" dirty="0" smtClean="0">
                        <a:latin typeface="Cambria Math" panose="02040503050406030204" pitchFamily="18" charset="0"/>
                      </a:rPr>
                      <m:t>𝑋</m:t>
                    </m:r>
                  </m:oMath>
                </a14:m>
                <a:r>
                  <a:rPr lang="en-US" altLang="zh-CN" dirty="0"/>
                  <a:t> were known </a:t>
                </a:r>
                <a14:m>
                  <m:oMath xmlns:m="http://schemas.openxmlformats.org/officeDocument/2006/math">
                    <m:r>
                      <a:rPr lang="en-US" altLang="zh-CN" i="1">
                        <a:latin typeface="Cambria Math" panose="02040503050406030204" pitchFamily="18" charset="0"/>
                      </a:rPr>
                      <m:t>→</m:t>
                    </m:r>
                  </m:oMath>
                </a14:m>
                <a:r>
                  <a:rPr lang="en-US" altLang="zh-CN" dirty="0"/>
                  <a:t> </a:t>
                </a:r>
                <a:r>
                  <a:rPr lang="en-US" altLang="zh-CN" dirty="0" smtClean="0"/>
                  <a:t>two easy-to-solve separate </a:t>
                </a:r>
                <a:r>
                  <a:rPr lang="en-US" altLang="zh-CN" dirty="0"/>
                  <a:t>ML </a:t>
                </a:r>
                <a:r>
                  <a:rPr lang="en-US" altLang="zh-CN" dirty="0" smtClean="0"/>
                  <a:t>problems</a:t>
                </a:r>
                <a:endParaRPr lang="en-US" altLang="zh-CN" dirty="0"/>
              </a:p>
              <a:p>
                <a:r>
                  <a:rPr lang="en-US" altLang="zh-CN" dirty="0"/>
                  <a:t>EM iterates over</a:t>
                </a:r>
              </a:p>
              <a:p>
                <a:pPr lvl="1"/>
                <a:r>
                  <a:rPr lang="en-US" altLang="zh-CN" b="1" dirty="0"/>
                  <a:t>E-step</a:t>
                </a:r>
                <a:r>
                  <a:rPr lang="en-US" altLang="zh-CN" dirty="0"/>
                  <a:t>: For </a:t>
                </a:r>
                <a14:m>
                  <m:oMath xmlns:m="http://schemas.openxmlformats.org/officeDocument/2006/math">
                    <m:r>
                      <a:rPr lang="en-US" altLang="zh-CN" i="1" dirty="0" smtClean="0">
                        <a:latin typeface="Cambria Math" panose="02040503050406030204" pitchFamily="18" charset="0"/>
                      </a:rPr>
                      <m:t>𝑖</m:t>
                    </m:r>
                    <m:r>
                      <a:rPr lang="en-US" altLang="zh-CN" i="1" dirty="0">
                        <a:latin typeface="Cambria Math" panose="02040503050406030204" pitchFamily="18" charset="0"/>
                      </a:rPr>
                      <m:t>=1,…,</m:t>
                    </m:r>
                    <m:r>
                      <a:rPr lang="en-US" altLang="zh-CN" i="1" dirty="0">
                        <a:latin typeface="Cambria Math" panose="02040503050406030204" pitchFamily="18" charset="0"/>
                      </a:rPr>
                      <m:t>𝑚</m:t>
                    </m:r>
                    <m:r>
                      <a:rPr lang="en-US" altLang="zh-CN" i="1" dirty="0">
                        <a:latin typeface="Cambria Math" panose="02040503050406030204" pitchFamily="18" charset="0"/>
                      </a:rPr>
                      <m:t> </m:t>
                    </m:r>
                  </m:oMath>
                </a14:m>
                <a:r>
                  <a:rPr lang="en-US" altLang="zh-CN" dirty="0"/>
                  <a:t>fill in missing data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oMath>
                </a14:m>
                <a:r>
                  <a:rPr lang="en-US" altLang="zh-CN" dirty="0" smtClean="0"/>
                  <a:t> according </a:t>
                </a:r>
                <a:r>
                  <a:rPr lang="en-US" altLang="zh-CN" dirty="0"/>
                  <a:t>to what is most likely given the current model </a:t>
                </a:r>
                <a14:m>
                  <m:oMath xmlns:m="http://schemas.openxmlformats.org/officeDocument/2006/math">
                    <m:r>
                      <a:rPr lang="en-US" altLang="zh-CN" i="1" dirty="0" smtClean="0">
                        <a:latin typeface="Cambria Math" panose="02040503050406030204" pitchFamily="18" charset="0"/>
                      </a:rPr>
                      <m:t>𝜇</m:t>
                    </m:r>
                  </m:oMath>
                </a14:m>
                <a:endParaRPr lang="en-US" altLang="zh-CN" dirty="0"/>
              </a:p>
              <a:p>
                <a:pPr lvl="1"/>
                <a:r>
                  <a:rPr lang="en-US" altLang="zh-CN" b="1" dirty="0"/>
                  <a:t>M-step</a:t>
                </a:r>
                <a:r>
                  <a:rPr lang="en-US" altLang="zh-CN" dirty="0"/>
                  <a:t>: run ML for completed data, which gives new </a:t>
                </a:r>
                <a:r>
                  <a:rPr lang="en-US" altLang="zh-CN" dirty="0" smtClean="0"/>
                  <a:t>model </a:t>
                </a:r>
                <a14:m>
                  <m:oMath xmlns:m="http://schemas.openxmlformats.org/officeDocument/2006/math">
                    <m:r>
                      <a:rPr lang="en-US" altLang="zh-CN" i="1" dirty="0">
                        <a:latin typeface="Cambria Math" panose="02040503050406030204" pitchFamily="18" charset="0"/>
                      </a:rPr>
                      <m:t>𝜇</m:t>
                    </m:r>
                  </m:oMath>
                </a14:m>
                <a:endParaRPr lang="en-US" altLang="zh-CN" dirty="0"/>
              </a:p>
              <a:p>
                <a:pPr lvl="1"/>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p:spTree>
    <p:extLst>
      <p:ext uri="{BB962C8B-B14F-4D97-AF65-F5344CB8AC3E}">
        <p14:creationId xmlns:p14="http://schemas.microsoft.com/office/powerpoint/2010/main" val="3862531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EM solves a Maximum Likelihood problem of the form</a:t>
                </a:r>
              </a:p>
              <a:p>
                <a:endParaRPr lang="en-US" altLang="zh-CN" dirty="0"/>
              </a:p>
              <a:p>
                <a:endParaRPr lang="en-US" altLang="zh-CN" dirty="0" smtClean="0"/>
              </a:p>
              <a:p>
                <a14:m>
                  <m:oMath xmlns:m="http://schemas.openxmlformats.org/officeDocument/2006/math">
                    <m:r>
                      <a:rPr lang="en-US" altLang="zh-CN" b="0" i="1" smtClean="0">
                        <a:latin typeface="Cambria Math" panose="02040503050406030204" pitchFamily="18" charset="0"/>
                      </a:rPr>
                      <m:t>𝜃</m:t>
                    </m:r>
                  </m:oMath>
                </a14:m>
                <a:r>
                  <a:rPr lang="en-US" altLang="zh-CN" dirty="0" smtClean="0"/>
                  <a:t>: </a:t>
                </a:r>
                <a:r>
                  <a:rPr lang="en-US" altLang="zh-CN" dirty="0"/>
                  <a:t>parameters of the probabilistic model we try to find</a:t>
                </a:r>
              </a:p>
              <a:p>
                <a14:m>
                  <m:oMath xmlns:m="http://schemas.openxmlformats.org/officeDocument/2006/math">
                    <m:r>
                      <a:rPr lang="en-US" altLang="zh-CN" i="1" dirty="0" smtClean="0">
                        <a:latin typeface="Cambria Math" panose="02040503050406030204" pitchFamily="18" charset="0"/>
                      </a:rPr>
                      <m:t>𝑥</m:t>
                    </m:r>
                  </m:oMath>
                </a14:m>
                <a:r>
                  <a:rPr lang="en-US" altLang="zh-CN" dirty="0"/>
                  <a:t>: unobserved variables</a:t>
                </a:r>
              </a:p>
              <a:p>
                <a14:m>
                  <m:oMath xmlns:m="http://schemas.openxmlformats.org/officeDocument/2006/math">
                    <m:r>
                      <a:rPr lang="en-US" altLang="zh-CN" i="1" dirty="0" smtClean="0">
                        <a:latin typeface="Cambria Math" panose="02040503050406030204" pitchFamily="18" charset="0"/>
                      </a:rPr>
                      <m:t>𝑧</m:t>
                    </m:r>
                  </m:oMath>
                </a14:m>
                <a:r>
                  <a:rPr lang="en-US" altLang="zh-CN" dirty="0"/>
                  <a:t>: observed variables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013371" y="1292769"/>
                <a:ext cx="3119637" cy="862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𝜃</m:t>
                              </m:r>
                            </m:lim>
                          </m:limLow>
                        </m:fName>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nary>
                                <m:naryPr>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𝑥</m:t>
                                  </m:r>
                                </m:sub>
                                <m:sup/>
                                <m:e>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𝑧</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𝜃</m:t>
                                      </m:r>
                                    </m:e>
                                  </m:d>
                                  <m:r>
                                    <a:rPr lang="en-US" altLang="zh-CN" sz="2400" b="0" i="1" smtClean="0">
                                      <a:latin typeface="Cambria Math" panose="02040503050406030204" pitchFamily="18" charset="0"/>
                                    </a:rPr>
                                    <m:t>𝑑𝑥</m:t>
                                  </m:r>
                                </m:e>
                              </m:nary>
                            </m:e>
                          </m:func>
                        </m:e>
                      </m:func>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013371" y="1292769"/>
                <a:ext cx="3119637" cy="862800"/>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5799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587829" y="955391"/>
                <a:ext cx="7287893" cy="509498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𝜃</m:t>
                              </m:r>
                            </m:lim>
                          </m:limLow>
                        </m:fName>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nary>
                                <m:naryPr>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𝑥</m:t>
                                  </m:r>
                                </m:sub>
                                <m:sup/>
                                <m:e>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𝑧</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𝜃</m:t>
                                      </m:r>
                                    </m:e>
                                  </m:d>
                                  <m:r>
                                    <a:rPr lang="en-US" altLang="zh-CN" sz="2400" b="0" i="1" smtClean="0">
                                      <a:latin typeface="Cambria Math" panose="02040503050406030204" pitchFamily="18" charset="0"/>
                                    </a:rPr>
                                    <m:t>𝑑𝑥</m:t>
                                  </m:r>
                                </m:e>
                              </m:nary>
                            </m:e>
                          </m:func>
                        </m:e>
                      </m:func>
                      <m:r>
                        <a:rPr lang="en-US" altLang="zh-CN" sz="2400" b="0" i="1" smtClean="0">
                          <a:latin typeface="Cambria Math" panose="02040503050406030204" pitchFamily="18" charset="0"/>
                        </a:rPr>
                        <m:t>=</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𝜃</m:t>
                              </m:r>
                            </m:lim>
                          </m:limLow>
                        </m:fName>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num>
                                    <m:den>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den>
                                  </m:f>
                                  <m:r>
                                    <a:rPr lang="en-US" altLang="zh-CN" sz="2400" i="1">
                                      <a:latin typeface="Cambria Math" panose="02040503050406030204" pitchFamily="18" charset="0"/>
                                    </a:rPr>
                                    <m:t>𝑑𝑥</m:t>
                                  </m:r>
                                </m:e>
                              </m:nary>
                            </m:e>
                          </m:func>
                        </m:e>
                      </m:func>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𝜃</m:t>
                              </m:r>
                            </m:lim>
                          </m:limLow>
                        </m:fName>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den>
                                  </m:f>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𝑑𝑥</m:t>
                                  </m:r>
                                </m:e>
                              </m:nary>
                            </m:e>
                          </m:func>
                        </m:e>
                      </m:func>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𝜃</m:t>
                              </m:r>
                            </m:lim>
                          </m:limLow>
                        </m:fName>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𝐸</m:t>
                                  </m:r>
                                </m:e>
                                <m:sub>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sub>
                              </m:sSub>
                              <m:d>
                                <m:dPr>
                                  <m:begChr m:val="["/>
                                  <m:endChr m:val="]"/>
                                  <m:ctrlPr>
                                    <a:rPr lang="en-US" altLang="zh-CN" sz="2400" b="0" i="1" smtClean="0">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𝑋</m:t>
                                          </m:r>
                                        </m:e>
                                      </m:d>
                                    </m:den>
                                  </m:f>
                                </m:e>
                              </m:d>
                            </m:e>
                          </m:func>
                        </m:e>
                      </m:func>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 </m:t>
                      </m:r>
                      <m:r>
                        <a:rPr lang="en-US" altLang="zh-CN" sz="2400" b="0" i="1" smtClean="0">
                          <a:latin typeface="Cambria Math" panose="02040503050406030204" pitchFamily="18" charset="0"/>
                        </a:rPr>
                        <m:t>                                             ≥</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𝜃</m:t>
                              </m:r>
                            </m:lim>
                          </m:limLow>
                        </m:fNa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𝐸</m:t>
                              </m:r>
                            </m:e>
                            <m:sub>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𝑞</m:t>
                              </m:r>
                            </m:sub>
                          </m:sSub>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d>
                                <m:dPr>
                                  <m:begChr m:val="["/>
                                  <m:endChr m:val="]"/>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e>
                              </m:d>
                            </m:e>
                          </m:func>
                        </m:e>
                      </m:func>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𝜃</m:t>
                              </m:r>
                            </m:lim>
                          </m:limLow>
                        </m:fName>
                        <m:e>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e>
                              </m:func>
                              <m:r>
                                <a:rPr lang="en-US" altLang="zh-CN" sz="2400" i="1">
                                  <a:latin typeface="Cambria Math" panose="02040503050406030204" pitchFamily="18" charset="0"/>
                                </a:rPr>
                                <m:t>𝑑𝑥</m:t>
                              </m:r>
                            </m:e>
                          </m:nary>
                        </m:e>
                      </m:func>
                    </m:oMath>
                  </m:oMathPara>
                </a14:m>
                <a:endParaRPr lang="en-US" altLang="zh-CN"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b="0" i="1" smtClean="0">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e>
                          </m:func>
                          <m:r>
                            <a:rPr lang="en-US" altLang="zh-CN" sz="2400" i="1">
                              <a:latin typeface="Cambria Math" panose="02040503050406030204" pitchFamily="18" charset="0"/>
                            </a:rPr>
                            <m:t>𝑑𝑥</m:t>
                          </m:r>
                        </m:e>
                      </m:nary>
                    </m:oMath>
                  </m:oMathPara>
                </a14:m>
                <a:endParaRPr lang="zh-CN" alt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587829" y="955391"/>
                <a:ext cx="7287893" cy="5094985"/>
              </a:xfrm>
              <a:prstGeom prst="rect">
                <a:avLst/>
              </a:prstGeom>
              <a:blipFill>
                <a:blip r:embed="rId2"/>
                <a:stretch>
                  <a:fillRect/>
                </a:stretch>
              </a:blipFill>
            </p:spPr>
            <p:txBody>
              <a:bodyPr/>
              <a:lstStyle/>
              <a:p>
                <a:r>
                  <a:rPr lang="zh-CN" altLang="en-US">
                    <a:noFill/>
                  </a:rPr>
                  <a:t> </a:t>
                </a:r>
              </a:p>
            </p:txBody>
          </p:sp>
        </mc:Fallback>
      </mc:AlternateContent>
      <p:sp>
        <p:nvSpPr>
          <p:cNvPr id="8" name="文本框 7"/>
          <p:cNvSpPr txBox="1"/>
          <p:nvPr/>
        </p:nvSpPr>
        <p:spPr>
          <a:xfrm>
            <a:off x="587829" y="4210456"/>
            <a:ext cx="2885089" cy="461665"/>
          </a:xfrm>
          <a:prstGeom prst="rect">
            <a:avLst/>
          </a:prstGeom>
          <a:noFill/>
        </p:spPr>
        <p:txBody>
          <a:bodyPr wrap="square" rtlCol="0">
            <a:spAutoFit/>
          </a:bodyPr>
          <a:lstStyle/>
          <a:p>
            <a:r>
              <a:rPr lang="en-US" altLang="zh-CN" sz="2400" dirty="0">
                <a:solidFill>
                  <a:srgbClr val="FF0000"/>
                </a:solidFill>
              </a:rPr>
              <a:t>Jensen’s Inequality</a:t>
            </a:r>
            <a:endParaRPr lang="zh-CN" altLang="en-US" sz="2400" dirty="0">
              <a:solidFill>
                <a:srgbClr val="FF0000"/>
              </a:solidFill>
            </a:endParaRPr>
          </a:p>
        </p:txBody>
      </p:sp>
      <p:sp>
        <p:nvSpPr>
          <p:cNvPr id="9" name="椭圆 8"/>
          <p:cNvSpPr/>
          <p:nvPr/>
        </p:nvSpPr>
        <p:spPr>
          <a:xfrm>
            <a:off x="3472918" y="3611701"/>
            <a:ext cx="536028" cy="582989"/>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2764640" y="3903195"/>
            <a:ext cx="708278" cy="3072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8832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t>
            </a:r>
            <a:r>
              <a:rPr lang="en-US" altLang="zh-CN" dirty="0" smtClean="0"/>
              <a:t>expected value </a:t>
            </a:r>
            <a:r>
              <a:rPr lang="en-US" altLang="zh-CN" dirty="0"/>
              <a:t>of a </a:t>
            </a:r>
            <a:r>
              <a:rPr lang="en-US" altLang="zh-CN" dirty="0" smtClean="0"/>
              <a:t>function</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zh-CN" dirty="0" smtClean="0"/>
                  <a:t>Let </a:t>
                </a:r>
                <a14:m>
                  <m:oMath xmlns:m="http://schemas.openxmlformats.org/officeDocument/2006/math">
                    <m:r>
                      <a:rPr lang="zh-CN" altLang="zh-CN" i="1" dirty="0" smtClean="0">
                        <a:latin typeface="Cambria Math" panose="02040503050406030204" pitchFamily="18" charset="0"/>
                      </a:rPr>
                      <m:t>𝑋</m:t>
                    </m:r>
                  </m:oMath>
                </a14:m>
                <a:r>
                  <a:rPr lang="zh-CN" altLang="zh-CN" dirty="0"/>
                  <a:t> be a random variable whose PDF is </a:t>
                </a:r>
                <a14:m>
                  <m:oMath xmlns:m="http://schemas.openxmlformats.org/officeDocument/2006/math">
                    <m:r>
                      <a:rPr lang="en-US" altLang="zh-CN" b="0" i="1" dirty="0" smtClean="0">
                        <a:latin typeface="Cambria Math" panose="02040503050406030204" pitchFamily="18" charset="0"/>
                      </a:rPr>
                      <m:t>𝑞</m:t>
                    </m:r>
                    <m:r>
                      <a:rPr lang="zh-CN" altLang="zh-CN" i="1" dirty="0" smtClean="0">
                        <a:latin typeface="Cambria Math" panose="02040503050406030204" pitchFamily="18" charset="0"/>
                      </a:rPr>
                      <m:t>(</m:t>
                    </m:r>
                    <m:r>
                      <a:rPr lang="zh-CN" altLang="zh-CN" i="1" dirty="0" smtClean="0">
                        <a:latin typeface="Cambria Math" panose="02040503050406030204" pitchFamily="18" charset="0"/>
                      </a:rPr>
                      <m:t>𝑥</m:t>
                    </m:r>
                    <m:r>
                      <a:rPr lang="zh-CN" altLang="zh-CN" i="1" dirty="0" smtClean="0">
                        <a:latin typeface="Cambria Math" panose="02040503050406030204" pitchFamily="18" charset="0"/>
                      </a:rPr>
                      <m:t>)</m:t>
                    </m:r>
                  </m:oMath>
                </a14:m>
                <a:r>
                  <a:rPr lang="zh-CN" altLang="zh-CN" dirty="0" smtClean="0"/>
                  <a:t>, </a:t>
                </a:r>
                <a:r>
                  <a:rPr lang="zh-CN" altLang="zh-CN" dirty="0"/>
                  <a:t>and </a:t>
                </a:r>
                <a14:m>
                  <m:oMath xmlns:m="http://schemas.openxmlformats.org/officeDocument/2006/math">
                    <m:r>
                      <a:rPr lang="zh-CN" altLang="zh-CN" i="1" dirty="0" smtClean="0">
                        <a:latin typeface="Cambria Math" panose="02040503050406030204" pitchFamily="18" charset="0"/>
                      </a:rPr>
                      <m:t>𝑔</m:t>
                    </m:r>
                  </m:oMath>
                </a14:m>
                <a:r>
                  <a:rPr lang="zh-CN" altLang="zh-CN" dirty="0"/>
                  <a:t> a function of random variable </a:t>
                </a:r>
                <a14:m>
                  <m:oMath xmlns:m="http://schemas.openxmlformats.org/officeDocument/2006/math">
                    <m:r>
                      <a:rPr lang="zh-CN" altLang="zh-CN" i="1" dirty="0" smtClean="0">
                        <a:latin typeface="Cambria Math" panose="02040503050406030204" pitchFamily="18" charset="0"/>
                      </a:rPr>
                      <m:t>𝑋</m:t>
                    </m:r>
                  </m:oMath>
                </a14:m>
                <a:r>
                  <a:rPr lang="zh-CN" altLang="zh-CN" dirty="0"/>
                  <a:t>. </a:t>
                </a:r>
                <a:endParaRPr lang="en-US" altLang="zh-CN" dirty="0" smtClean="0"/>
              </a:p>
              <a:p>
                <a:r>
                  <a:rPr lang="en-US" altLang="zh-CN" dirty="0" smtClean="0"/>
                  <a:t>The expected value of </a:t>
                </a:r>
                <a14:m>
                  <m:oMath xmlns:m="http://schemas.openxmlformats.org/officeDocument/2006/math">
                    <m:r>
                      <a:rPr lang="en-US" altLang="zh-CN" b="0" i="1" dirty="0" smtClean="0">
                        <a:latin typeface="Cambria Math" panose="02040503050406030204" pitchFamily="18" charset="0"/>
                      </a:rPr>
                      <m:t>𝑞</m:t>
                    </m:r>
                    <m:r>
                      <a:rPr lang="zh-CN" altLang="zh-CN" i="1" dirty="0">
                        <a:latin typeface="Cambria Math" panose="02040503050406030204" pitchFamily="18" charset="0"/>
                      </a:rPr>
                      <m:t>(</m:t>
                    </m:r>
                    <m:r>
                      <a:rPr lang="zh-CN" altLang="zh-CN" i="1" dirty="0">
                        <a:latin typeface="Cambria Math" panose="02040503050406030204" pitchFamily="18" charset="0"/>
                      </a:rPr>
                      <m:t>𝑥</m:t>
                    </m:r>
                    <m:r>
                      <a:rPr lang="zh-CN" altLang="zh-CN" i="1" dirty="0">
                        <a:latin typeface="Cambria Math" panose="02040503050406030204" pitchFamily="18" charset="0"/>
                      </a:rPr>
                      <m:t>)</m:t>
                    </m:r>
                  </m:oMath>
                </a14:m>
                <a:r>
                  <a:rPr lang="zh-CN" altLang="en-US" dirty="0" smtClean="0"/>
                  <a:t> </a:t>
                </a:r>
                <a:r>
                  <a:rPr lang="en-US" altLang="zh-CN" dirty="0" smtClean="0"/>
                  <a:t>is</a:t>
                </a:r>
              </a:p>
              <a:p>
                <a:pPr algn="ct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58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mc:Choice xmlns:a14="http://schemas.microsoft.com/office/drawing/2010/main" Requires="a14">
          <p:sp>
            <p:nvSpPr>
              <p:cNvPr id="8" name="矩形 7"/>
              <p:cNvSpPr/>
              <p:nvPr/>
            </p:nvSpPr>
            <p:spPr>
              <a:xfrm>
                <a:off x="1761644" y="2350884"/>
                <a:ext cx="5672963" cy="9551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𝑔</m:t>
                          </m:r>
                          <m:r>
                            <a:rPr lang="en-US" altLang="zh-CN" sz="2400" i="1">
                              <a:latin typeface="Cambria Math" panose="02040503050406030204" pitchFamily="18" charset="0"/>
                            </a:rPr>
                            <m:t>(</m:t>
                          </m:r>
                          <m:r>
                            <a:rPr lang="en-US" altLang="zh-CN" sz="2400" i="1">
                              <a:latin typeface="Cambria Math" panose="02040503050406030204" pitchFamily="18" charset="0"/>
                            </a:rPr>
                            <m:t>𝑋</m:t>
                          </m:r>
                          <m:r>
                            <a:rPr lang="en-US" altLang="zh-CN" sz="2400" i="1">
                              <a:latin typeface="Cambria Math" panose="02040503050406030204" pitchFamily="18" charset="0"/>
                            </a:rPr>
                            <m:t>)</m:t>
                          </m:r>
                        </m:e>
                      </m:d>
                      <m:r>
                        <a:rPr lang="en-US" altLang="zh-CN" sz="2400" i="1">
                          <a:latin typeface="Cambria Math" panose="02040503050406030204" pitchFamily="18" charset="0"/>
                        </a:rPr>
                        <m:t>=</m:t>
                      </m:r>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𝑔</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b="0" i="1" smtClean="0">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𝑑𝑥</m:t>
                          </m:r>
                        </m:e>
                      </m:nary>
                      <m:r>
                        <a:rPr lang="en-US" altLang="zh-CN" sz="240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𝐸</m:t>
                          </m:r>
                        </m:e>
                        <m:sub>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𝑔</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e>
                          </m:d>
                        </m:e>
                      </m:d>
                    </m:oMath>
                  </m:oMathPara>
                </a14:m>
                <a:endParaRPr lang="zh-CN" altLang="en-US" sz="2400" dirty="0"/>
              </a:p>
            </p:txBody>
          </p:sp>
        </mc:Choice>
        <mc:Fallback>
          <p:sp>
            <p:nvSpPr>
              <p:cNvPr id="8" name="矩形 7"/>
              <p:cNvSpPr>
                <a:spLocks noRot="1" noChangeAspect="1" noMove="1" noResize="1" noEditPoints="1" noAdjustHandles="1" noChangeArrowheads="1" noChangeShapeType="1" noTextEdit="1"/>
              </p:cNvSpPr>
              <p:nvPr/>
            </p:nvSpPr>
            <p:spPr>
              <a:xfrm>
                <a:off x="1761644" y="2350884"/>
                <a:ext cx="5672963" cy="955133"/>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42839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Jensen’s inequality</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t>Suppose </a:t>
                </a:r>
                <a14:m>
                  <m:oMath xmlns:m="http://schemas.openxmlformats.org/officeDocument/2006/math">
                    <m:r>
                      <a:rPr lang="en-US" altLang="zh-CN" i="1" dirty="0" smtClean="0">
                        <a:latin typeface="Cambria Math" panose="02040503050406030204" pitchFamily="18" charset="0"/>
                      </a:rPr>
                      <m:t>𝑓</m:t>
                    </m:r>
                  </m:oMath>
                </a14:m>
                <a:r>
                  <a:rPr lang="en-US" altLang="zh-CN" dirty="0" smtClean="0"/>
                  <a:t> is concave, then for all probability measures </a:t>
                </a:r>
                <a14:m>
                  <m:oMath xmlns:m="http://schemas.openxmlformats.org/officeDocument/2006/math">
                    <m:r>
                      <a:rPr lang="en-US" altLang="zh-CN" b="0" i="1" dirty="0" smtClean="0">
                        <a:latin typeface="Cambria Math" panose="02040503050406030204" pitchFamily="18" charset="0"/>
                      </a:rPr>
                      <m:t>𝑞</m:t>
                    </m:r>
                  </m:oMath>
                </a14:m>
                <a:r>
                  <a:rPr lang="en-US" altLang="zh-CN" dirty="0" smtClean="0"/>
                  <a:t> we have that:</a:t>
                </a:r>
              </a:p>
              <a:p>
                <a:pPr algn="ct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sub>
                        </m:sSub>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b="0" i="1" smtClean="0">
                            <a:latin typeface="Cambria Math" panose="02040503050406030204" pitchFamily="18" charset="0"/>
                          </a:rPr>
                          <m:t>𝑞</m:t>
                        </m:r>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oMath>
                </a14:m>
                <a:endParaRPr lang="en-US" altLang="zh-CN" dirty="0"/>
              </a:p>
              <a:p>
                <a:r>
                  <a:rPr lang="en-US" altLang="zh-CN" dirty="0" smtClean="0"/>
                  <a:t>with equality holding only if </a:t>
                </a:r>
                <a14:m>
                  <m:oMath xmlns:m="http://schemas.openxmlformats.org/officeDocument/2006/math">
                    <m:r>
                      <a:rPr lang="en-US" altLang="zh-CN" i="1" dirty="0" smtClean="0">
                        <a:latin typeface="Cambria Math" panose="02040503050406030204" pitchFamily="18" charset="0"/>
                      </a:rPr>
                      <m:t>𝑓</m:t>
                    </m:r>
                  </m:oMath>
                </a14:m>
                <a:r>
                  <a:rPr lang="en-US" altLang="zh-CN" dirty="0" smtClean="0"/>
                  <a:t> is an affine function</a:t>
                </a: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p:sp>
        <p:nvSpPr>
          <p:cNvPr id="7" name="矩形 6"/>
          <p:cNvSpPr/>
          <p:nvPr/>
        </p:nvSpPr>
        <p:spPr>
          <a:xfrm>
            <a:off x="1023008" y="3117443"/>
            <a:ext cx="1608325" cy="461665"/>
          </a:xfrm>
          <a:prstGeom prst="rect">
            <a:avLst/>
          </a:prstGeom>
        </p:spPr>
        <p:txBody>
          <a:bodyPr wrap="none">
            <a:spAutoFit/>
          </a:bodyPr>
          <a:lstStyle/>
          <a:p>
            <a:r>
              <a:rPr lang="en-US" altLang="zh-CN" sz="2400" dirty="0">
                <a:solidFill>
                  <a:schemeClr val="tx1">
                    <a:lumMod val="75000"/>
                    <a:lumOff val="25000"/>
                  </a:schemeClr>
                </a:solidFill>
              </a:rPr>
              <a:t>Illustration:</a:t>
            </a:r>
            <a:endParaRPr lang="zh-CN" altLang="en-US" sz="2400" dirty="0">
              <a:solidFill>
                <a:schemeClr val="tx1">
                  <a:lumMod val="75000"/>
                  <a:lumOff val="25000"/>
                </a:schemeClr>
              </a:solidFill>
            </a:endParaRPr>
          </a:p>
        </p:txBody>
      </p:sp>
      <p:pic>
        <p:nvPicPr>
          <p:cNvPr id="8" name="图片 7"/>
          <p:cNvPicPr>
            <a:picLocks noChangeAspect="1"/>
          </p:cNvPicPr>
          <p:nvPr/>
        </p:nvPicPr>
        <p:blipFill>
          <a:blip r:embed="rId3"/>
          <a:stretch>
            <a:fillRect/>
          </a:stretch>
        </p:blipFill>
        <p:spPr>
          <a:xfrm>
            <a:off x="4274477" y="2711670"/>
            <a:ext cx="4422579" cy="3466154"/>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6660884" y="3590744"/>
                <a:ext cx="19500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𝜆</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𝜆</m:t>
                          </m:r>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6660884" y="3590744"/>
                <a:ext cx="1950021" cy="276999"/>
              </a:xfrm>
              <a:prstGeom prst="rect">
                <a:avLst/>
              </a:prstGeom>
              <a:blipFill>
                <a:blip r:embed="rId4"/>
                <a:stretch>
                  <a:fillRect l="-3750" t="-2222" r="-4063"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384042" y="4834684"/>
                <a:ext cx="2271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𝜆</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𝜆</m:t>
                          </m:r>
                        </m:e>
                      </m:d>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m:oMathPara>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384042" y="4834684"/>
                <a:ext cx="2271006" cy="276999"/>
              </a:xfrm>
              <a:prstGeom prst="rect">
                <a:avLst/>
              </a:prstGeom>
              <a:blipFill>
                <a:blip r:embed="rId5"/>
                <a:stretch>
                  <a:fillRect l="-3217" t="-2174" r="-3217" b="-32609"/>
                </a:stretch>
              </a:blipFill>
            </p:spPr>
            <p:txBody>
              <a:bodyPr/>
              <a:lstStyle/>
              <a:p>
                <a:r>
                  <a:rPr lang="zh-CN" altLang="en-US">
                    <a:noFill/>
                  </a:rPr>
                  <a:t> </a:t>
                </a:r>
              </a:p>
            </p:txBody>
          </p:sp>
        </mc:Fallback>
      </mc:AlternateContent>
      <p:cxnSp>
        <p:nvCxnSpPr>
          <p:cNvPr id="15" name="直接连接符 14"/>
          <p:cNvCxnSpPr/>
          <p:nvPr/>
        </p:nvCxnSpPr>
        <p:spPr>
          <a:xfrm flipV="1">
            <a:off x="5274945" y="3962400"/>
            <a:ext cx="0" cy="184637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764145" y="4884283"/>
            <a:ext cx="0" cy="9244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272463" y="3962400"/>
            <a:ext cx="2489200" cy="92188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976745" y="3936933"/>
            <a:ext cx="0" cy="184637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6983095" y="5734050"/>
            <a:ext cx="0" cy="4925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矩形 26"/>
              <p:cNvSpPr/>
              <p:nvPr/>
            </p:nvSpPr>
            <p:spPr>
              <a:xfrm>
                <a:off x="5939648" y="5989743"/>
                <a:ext cx="2484333" cy="363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dirty="0" smtClean="0">
                          <a:solidFill>
                            <a:srgbClr val="FF0000"/>
                          </a:solidFill>
                          <a:latin typeface="Cambria Math" panose="02040503050406030204" pitchFamily="18" charset="0"/>
                        </a:rPr>
                        <m:t>𝐸</m:t>
                      </m:r>
                      <m:r>
                        <a:rPr lang="en-US" altLang="zh-CN" i="1" dirty="0" smtClean="0">
                          <a:solidFill>
                            <a:srgbClr val="FF0000"/>
                          </a:solidFill>
                          <a:latin typeface="Cambria Math" panose="02040503050406030204" pitchFamily="18" charset="0"/>
                        </a:rPr>
                        <m:t>[</m:t>
                      </m:r>
                      <m:r>
                        <a:rPr lang="en-US" altLang="zh-CN" i="1" dirty="0" smtClean="0">
                          <a:solidFill>
                            <a:srgbClr val="FF0000"/>
                          </a:solidFill>
                          <a:latin typeface="Cambria Math" panose="02040503050406030204" pitchFamily="18" charset="0"/>
                        </a:rPr>
                        <m:t>𝑋</m:t>
                      </m:r>
                      <m:r>
                        <a:rPr lang="en-US" altLang="zh-CN" i="1" dirty="0" smtClean="0">
                          <a:solidFill>
                            <a:srgbClr val="FF0000"/>
                          </a:solidFill>
                          <a:latin typeface="Cambria Math" panose="02040503050406030204" pitchFamily="18" charset="0"/>
                        </a:rPr>
                        <m:t>] =</m:t>
                      </m:r>
                      <m:r>
                        <a:rPr lang="en-US" altLang="zh-CN" b="0" i="1" dirty="0" smtClean="0">
                          <a:solidFill>
                            <a:srgbClr val="FF0000"/>
                          </a:solidFill>
                          <a:latin typeface="Cambria Math" panose="02040503050406030204" pitchFamily="18" charset="0"/>
                        </a:rPr>
                        <m:t>𝜆</m:t>
                      </m:r>
                      <m:sSub>
                        <m:sSubPr>
                          <m:ctrlPr>
                            <a:rPr lang="en-US" altLang="zh-CN" b="0" i="1" dirty="0" smtClean="0">
                              <a:solidFill>
                                <a:srgbClr val="FF0000"/>
                              </a:solidFill>
                              <a:latin typeface="Cambria Math" panose="02040503050406030204" pitchFamily="18" charset="0"/>
                            </a:rPr>
                          </m:ctrlPr>
                        </m:sSubPr>
                        <m:e>
                          <m:r>
                            <a:rPr lang="en-US" altLang="zh-CN" i="1" dirty="0" smtClean="0">
                              <a:solidFill>
                                <a:srgbClr val="FF0000"/>
                              </a:solidFill>
                              <a:latin typeface="Cambria Math" panose="02040503050406030204" pitchFamily="18" charset="0"/>
                            </a:rPr>
                            <m:t>𝑥</m:t>
                          </m:r>
                        </m:e>
                        <m:sub>
                          <m:r>
                            <a:rPr lang="en-US" altLang="zh-CN" sz="1200" i="1" dirty="0">
                              <a:solidFill>
                                <a:srgbClr val="FF0000"/>
                              </a:solidFill>
                              <a:latin typeface="Cambria Math" panose="02040503050406030204" pitchFamily="18" charset="0"/>
                            </a:rPr>
                            <m:t>1</m:t>
                          </m:r>
                        </m:sub>
                      </m:sSub>
                      <m:r>
                        <a:rPr lang="en-US" altLang="zh-CN" i="1" dirty="0">
                          <a:solidFill>
                            <a:srgbClr val="FF0000"/>
                          </a:solidFill>
                          <a:latin typeface="Cambria Math" panose="02040503050406030204" pitchFamily="18" charset="0"/>
                        </a:rPr>
                        <m:t>+</m:t>
                      </m:r>
                      <m:d>
                        <m:dPr>
                          <m:ctrlPr>
                            <a:rPr lang="en-US" altLang="zh-CN" sz="1200" b="0" i="1" dirty="0">
                              <a:solidFill>
                                <a:srgbClr val="FF0000"/>
                              </a:solidFill>
                              <a:latin typeface="Cambria Math" panose="02040503050406030204" pitchFamily="18" charset="0"/>
                            </a:rPr>
                          </m:ctrlPr>
                        </m:dPr>
                        <m:e>
                          <m:r>
                            <a:rPr lang="en-US" altLang="zh-CN" i="1" dirty="0">
                              <a:solidFill>
                                <a:srgbClr val="FF0000"/>
                              </a:solidFill>
                              <a:latin typeface="Cambria Math" panose="02040503050406030204" pitchFamily="18" charset="0"/>
                            </a:rPr>
                            <m:t>1−</m:t>
                          </m:r>
                          <m:r>
                            <a:rPr lang="en-US" altLang="zh-CN" i="1" dirty="0">
                              <a:solidFill>
                                <a:srgbClr val="FF0000"/>
                              </a:solidFill>
                              <a:latin typeface="Cambria Math" panose="02040503050406030204" pitchFamily="18" charset="0"/>
                            </a:rPr>
                            <m:t>𝜆</m:t>
                          </m:r>
                        </m:e>
                      </m:d>
                      <m:sSub>
                        <m:sSubPr>
                          <m:ctrlPr>
                            <a:rPr lang="en-US" altLang="zh-CN" b="0" i="1" dirty="0" smtClean="0">
                              <a:solidFill>
                                <a:srgbClr val="FF0000"/>
                              </a:solidFill>
                              <a:latin typeface="Cambria Math" panose="02040503050406030204" pitchFamily="18" charset="0"/>
                            </a:rPr>
                          </m:ctrlPr>
                        </m:sSubPr>
                        <m:e>
                          <m:r>
                            <a:rPr lang="en-US" altLang="zh-CN" i="1" dirty="0">
                              <a:solidFill>
                                <a:srgbClr val="FF0000"/>
                              </a:solidFill>
                              <a:latin typeface="Cambria Math" panose="02040503050406030204" pitchFamily="18" charset="0"/>
                            </a:rPr>
                            <m:t>𝑥</m:t>
                          </m:r>
                        </m:e>
                        <m:sub>
                          <m:r>
                            <a:rPr lang="en-US" altLang="zh-CN" sz="1200" i="1" dirty="0">
                              <a:solidFill>
                                <a:srgbClr val="FF0000"/>
                              </a:solidFill>
                              <a:latin typeface="Cambria Math" panose="02040503050406030204" pitchFamily="18" charset="0"/>
                            </a:rPr>
                            <m:t>2</m:t>
                          </m:r>
                        </m:sub>
                      </m:sSub>
                    </m:oMath>
                  </m:oMathPara>
                </a14:m>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5939648" y="5989743"/>
                <a:ext cx="2484333" cy="363305"/>
              </a:xfrm>
              <a:prstGeom prst="rect">
                <a:avLst/>
              </a:prstGeom>
              <a:blipFill>
                <a:blip r:embed="rId6"/>
                <a:stretch>
                  <a:fillRect b="-203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p:cNvSpPr/>
              <p:nvPr/>
            </p:nvSpPr>
            <p:spPr>
              <a:xfrm>
                <a:off x="941385" y="3645343"/>
                <a:ext cx="2784288" cy="83099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CN" sz="2400" i="1" dirty="0">
                          <a:latin typeface="Cambria Math" panose="02040503050406030204" pitchFamily="18" charset="0"/>
                        </a:rPr>
                        <m:t>𝑃</m:t>
                      </m:r>
                      <m:r>
                        <a:rPr lang="en-US" altLang="zh-CN" sz="2400" i="1" dirty="0">
                          <a:latin typeface="Cambria Math" panose="02040503050406030204" pitchFamily="18" charset="0"/>
                        </a:rPr>
                        <m:t>(</m:t>
                      </m:r>
                      <m:r>
                        <a:rPr lang="en-US" altLang="zh-CN" sz="2400" i="1" dirty="0">
                          <a:latin typeface="Cambria Math" panose="02040503050406030204" pitchFamily="18" charset="0"/>
                        </a:rPr>
                        <m:t>𝑋</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𝑥</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 </m:t>
                      </m:r>
                      <m:r>
                        <a:rPr lang="en-US" altLang="zh-CN" sz="2400" i="1" dirty="0">
                          <a:latin typeface="Cambria Math" panose="02040503050406030204" pitchFamily="18" charset="0"/>
                        </a:rPr>
                        <m:t>𝜆</m:t>
                      </m:r>
                    </m:oMath>
                  </m:oMathPara>
                </a14:m>
                <a:endParaRPr lang="en-US" altLang="zh-CN" sz="2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i="1" dirty="0" smtClean="0">
                          <a:latin typeface="Cambria Math" panose="02040503050406030204" pitchFamily="18" charset="0"/>
                        </a:rPr>
                        <m:t>𝑃</m:t>
                      </m:r>
                      <m:d>
                        <m:dPr>
                          <m:ctrlPr>
                            <a:rPr lang="en-US" altLang="zh-CN" sz="2400" i="1" dirty="0" smtClean="0">
                              <a:latin typeface="Cambria Math" panose="02040503050406030204" pitchFamily="18" charset="0"/>
                            </a:rPr>
                          </m:ctrlPr>
                        </m:dPr>
                        <m:e>
                          <m:r>
                            <a:rPr lang="en-US" altLang="zh-CN" sz="2400" i="1" dirty="0" smtClean="0">
                              <a:latin typeface="Cambria Math" panose="02040503050406030204" pitchFamily="18" charset="0"/>
                            </a:rPr>
                            <m:t>𝑋</m:t>
                          </m:r>
                          <m:r>
                            <a:rPr lang="en-US" altLang="zh-CN" sz="240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2</m:t>
                              </m:r>
                            </m:sub>
                          </m:sSub>
                        </m:e>
                      </m:d>
                      <m:r>
                        <a:rPr lang="en-US" altLang="zh-CN" sz="2400" i="1" dirty="0">
                          <a:latin typeface="Cambria Math" panose="02040503050406030204" pitchFamily="18" charset="0"/>
                        </a:rPr>
                        <m:t>= 1−</m:t>
                      </m:r>
                      <m:r>
                        <a:rPr lang="en-US" altLang="zh-CN" sz="2400" b="0" i="1" dirty="0" smtClean="0">
                          <a:latin typeface="Cambria Math" panose="02040503050406030204" pitchFamily="18" charset="0"/>
                        </a:rPr>
                        <m:t>𝜆</m:t>
                      </m:r>
                    </m:oMath>
                  </m:oMathPara>
                </a14:m>
                <a:endParaRPr lang="en-US" altLang="zh-CN" sz="2400" b="0" dirty="0" smtClean="0"/>
              </a:p>
            </p:txBody>
          </p:sp>
        </mc:Choice>
        <mc:Fallback xmlns="">
          <p:sp>
            <p:nvSpPr>
              <p:cNvPr id="28" name="矩形 27"/>
              <p:cNvSpPr>
                <a:spLocks noRot="1" noChangeAspect="1" noMove="1" noResize="1" noEditPoints="1" noAdjustHandles="1" noChangeArrowheads="1" noChangeShapeType="1" noTextEdit="1"/>
              </p:cNvSpPr>
              <p:nvPr/>
            </p:nvSpPr>
            <p:spPr>
              <a:xfrm>
                <a:off x="941385" y="3645343"/>
                <a:ext cx="2784288" cy="830997"/>
              </a:xfrm>
              <a:prstGeom prst="rect">
                <a:avLst/>
              </a:prstGeom>
              <a:blipFill>
                <a:blip r:embed="rId7"/>
                <a:stretch>
                  <a:fillRect l="-4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05125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endParaRPr lang="en-US" altLang="zh-CN" sz="1800" dirty="0" smtClean="0"/>
              </a:p>
              <a:p>
                <a:endParaRPr lang="en-US" altLang="zh-CN" sz="1800" dirty="0" smtClean="0"/>
              </a:p>
              <a:p>
                <a:endParaRPr lang="en-US" altLang="zh-CN" dirty="0" smtClean="0"/>
              </a:p>
              <a:p>
                <a:r>
                  <a:rPr lang="en-US" altLang="zh-CN" dirty="0" smtClean="0"/>
                  <a:t>Jensen’s </a:t>
                </a:r>
                <a:r>
                  <a:rPr lang="en-US" altLang="zh-CN" dirty="0"/>
                  <a:t>Inequality: equality holds </a:t>
                </a:r>
                <a:r>
                  <a:rPr lang="en-US" altLang="zh-CN" dirty="0" smtClean="0"/>
                  <a:t>when             </a:t>
                </a:r>
              </a:p>
              <a:p>
                <a:r>
                  <a:rPr lang="en-US" altLang="zh-CN" dirty="0" smtClean="0"/>
                  <a:t>is an affine function</a:t>
                </a:r>
              </a:p>
              <a:p>
                <a:r>
                  <a:rPr lang="en-US" altLang="zh-CN" dirty="0" smtClean="0"/>
                  <a:t>This is achieved for </a:t>
                </a:r>
                <a14:m>
                  <m:oMath xmlns:m="http://schemas.openxmlformats.org/officeDocument/2006/math">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d>
                      <m:dPr>
                        <m:ctrlPr>
                          <a:rPr lang="en-US" altLang="zh-CN" b="0" i="1" smtClean="0">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𝜃</m:t>
                        </m:r>
                      </m:e>
                    </m:d>
                  </m:oMath>
                </a14:m>
                <a:endParaRPr lang="en-US" altLang="zh-CN" dirty="0" smtClean="0"/>
              </a:p>
              <a:p>
                <a:endParaRPr lang="en-US" altLang="zh-CN"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731322" y="2019368"/>
                <a:ext cx="2713692"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b="0" i="1" smtClean="0">
                                  <a:latin typeface="Cambria Math" panose="02040503050406030204" pitchFamily="18" charset="0"/>
                                </a:rPr>
                                <m:t>𝑞</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den>
                          </m:f>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5731322" y="2019368"/>
                <a:ext cx="2713692" cy="782265"/>
              </a:xfrm>
              <a:prstGeom prst="rect">
                <a:avLst/>
              </a:prstGeom>
              <a:blipFill>
                <a:blip r:embed="rId3"/>
                <a:stretch>
                  <a:fillRect/>
                </a:stretch>
              </a:blipFill>
            </p:spPr>
            <p:txBody>
              <a:bodyPr/>
              <a:lstStyle/>
              <a:p>
                <a:r>
                  <a:rPr lang="zh-CN" altLang="en-US">
                    <a:noFill/>
                  </a:rPr>
                  <a:t> </a:t>
                </a:r>
              </a:p>
            </p:txBody>
          </p:sp>
        </mc:Fallback>
      </mc:AlternateContent>
      <p:sp>
        <p:nvSpPr>
          <p:cNvPr id="8" name="矩形 7"/>
          <p:cNvSpPr/>
          <p:nvPr/>
        </p:nvSpPr>
        <p:spPr>
          <a:xfrm>
            <a:off x="623901" y="4020554"/>
            <a:ext cx="7984522" cy="23014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658850" y="4177871"/>
                <a:ext cx="7985646" cy="1859420"/>
              </a:xfrm>
              <a:prstGeom prst="rect">
                <a:avLst/>
              </a:prstGeom>
              <a:noFill/>
            </p:spPr>
            <p:txBody>
              <a:bodyPr wrap="square" rtlCol="0">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smtClean="0">
                    <a:solidFill>
                      <a:schemeClr val="tx1">
                        <a:lumMod val="75000"/>
                        <a:lumOff val="25000"/>
                      </a:schemeClr>
                    </a:solidFill>
                  </a:rPr>
                  <a:t>EM Algorithm: </a:t>
                </a:r>
                <a:r>
                  <a:rPr lang="en-US" altLang="zh-CN" sz="2400" dirty="0">
                    <a:solidFill>
                      <a:schemeClr val="tx1">
                        <a:lumMod val="75000"/>
                        <a:lumOff val="25000"/>
                      </a:schemeClr>
                    </a:solidFill>
                  </a:rPr>
                  <a:t>Iterate</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smtClean="0">
                    <a:solidFill>
                      <a:schemeClr val="tx1">
                        <a:lumMod val="75000"/>
                        <a:lumOff val="25000"/>
                      </a:schemeClr>
                    </a:solidFill>
                  </a:rPr>
                  <a:t>1. E-step</a:t>
                </a:r>
                <a:r>
                  <a:rPr lang="en-US" altLang="zh-CN" sz="2400" dirty="0">
                    <a:solidFill>
                      <a:schemeClr val="tx1">
                        <a:lumMod val="75000"/>
                        <a:lumOff val="25000"/>
                      </a:schemeClr>
                    </a:solidFill>
                  </a:rPr>
                  <a:t>: </a:t>
                </a:r>
                <a:r>
                  <a:rPr lang="en-US" altLang="zh-CN" sz="2400" dirty="0" smtClean="0">
                    <a:solidFill>
                      <a:schemeClr val="tx1">
                        <a:lumMod val="75000"/>
                        <a:lumOff val="25000"/>
                      </a:schemeClr>
                    </a:solidFill>
                  </a:rPr>
                  <a:t>Compute      </a:t>
                </a:r>
                <a14:m>
                  <m:oMath xmlns:m="http://schemas.openxmlformats.org/officeDocument/2006/math">
                    <m:r>
                      <a:rPr lang="en-US" altLang="zh-CN" sz="2400" b="0" i="1" smtClean="0">
                        <a:solidFill>
                          <a:schemeClr val="tx1">
                            <a:lumMod val="75000"/>
                            <a:lumOff val="25000"/>
                          </a:schemeClr>
                        </a:solidFill>
                        <a:latin typeface="Cambria Math" panose="02040503050406030204" pitchFamily="18" charset="0"/>
                      </a:rPr>
                      <m:t>𝑞</m:t>
                    </m:r>
                    <m:d>
                      <m:dPr>
                        <m:ctrlPr>
                          <a:rPr lang="en-US" altLang="zh-CN" sz="2400" b="0" i="1" smtClean="0">
                            <a:solidFill>
                              <a:schemeClr val="tx1">
                                <a:lumMod val="75000"/>
                                <a:lumOff val="25000"/>
                              </a:schemeClr>
                            </a:solidFill>
                            <a:latin typeface="Cambria Math" panose="02040503050406030204" pitchFamily="18" charset="0"/>
                          </a:rPr>
                        </m:ctrlPr>
                      </m:dPr>
                      <m:e>
                        <m:r>
                          <a:rPr lang="en-US" altLang="zh-CN" sz="2400" b="0" i="1" smtClean="0">
                            <a:solidFill>
                              <a:schemeClr val="tx1">
                                <a:lumMod val="75000"/>
                                <a:lumOff val="25000"/>
                              </a:schemeClr>
                            </a:solidFill>
                            <a:latin typeface="Cambria Math" panose="02040503050406030204" pitchFamily="18" charset="0"/>
                          </a:rPr>
                          <m:t>𝑥</m:t>
                        </m:r>
                      </m:e>
                    </m:d>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𝑝</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𝑥</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𝑧</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𝜃</m:t>
                    </m:r>
                    <m:r>
                      <a:rPr lang="en-US" altLang="zh-CN" sz="2400" b="0" i="1" smtClean="0">
                        <a:solidFill>
                          <a:schemeClr val="tx1">
                            <a:lumMod val="75000"/>
                            <a:lumOff val="25000"/>
                          </a:schemeClr>
                        </a:solidFill>
                        <a:latin typeface="Cambria Math" panose="02040503050406030204" pitchFamily="18" charset="0"/>
                      </a:rPr>
                      <m:t>)</m:t>
                    </m:r>
                  </m:oMath>
                </a14:m>
                <a:endParaRPr lang="en-US" altLang="zh-CN" sz="24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altLang="zh-CN" sz="5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2. M-step: </a:t>
                </a:r>
                <a:r>
                  <a:rPr lang="en-US" altLang="zh-CN" sz="2400" dirty="0" smtClean="0">
                    <a:solidFill>
                      <a:schemeClr val="tx1">
                        <a:lumMod val="75000"/>
                        <a:lumOff val="25000"/>
                      </a:schemeClr>
                    </a:solidFill>
                  </a:rPr>
                  <a:t>Compute    </a:t>
                </a:r>
                <a14:m>
                  <m:oMath xmlns:m="http://schemas.openxmlformats.org/officeDocument/2006/math">
                    <m:r>
                      <a:rPr lang="en-US" altLang="zh-CN" sz="2400" b="0" i="1" smtClean="0">
                        <a:solidFill>
                          <a:schemeClr val="tx1">
                            <a:lumMod val="75000"/>
                            <a:lumOff val="25000"/>
                          </a:schemeClr>
                        </a:solidFill>
                        <a:latin typeface="Cambria Math" panose="02040503050406030204" pitchFamily="18" charset="0"/>
                      </a:rPr>
                      <m:t>𝜃</m:t>
                    </m:r>
                    <m:r>
                      <a:rPr lang="en-US" altLang="zh-CN" sz="2400" b="0" i="1" smtClean="0">
                        <a:solidFill>
                          <a:schemeClr val="tx1">
                            <a:lumMod val="75000"/>
                            <a:lumOff val="25000"/>
                          </a:schemeClr>
                        </a:solidFill>
                        <a:latin typeface="Cambria Math" panose="02040503050406030204" pitchFamily="18" charset="0"/>
                      </a:rPr>
                      <m:t>=</m:t>
                    </m:r>
                    <m:func>
                      <m:funcPr>
                        <m:ctrlPr>
                          <a:rPr lang="en-US" altLang="zh-CN" sz="2400" b="0" i="1" smtClean="0">
                            <a:solidFill>
                              <a:schemeClr val="tx1">
                                <a:lumMod val="75000"/>
                                <a:lumOff val="25000"/>
                              </a:schemeClr>
                            </a:solidFill>
                            <a:latin typeface="Cambria Math" panose="02040503050406030204" pitchFamily="18" charset="0"/>
                          </a:rPr>
                        </m:ctrlPr>
                      </m:funcPr>
                      <m:fName>
                        <m:r>
                          <m:rPr>
                            <m:sty m:val="p"/>
                          </m:rPr>
                          <a:rPr lang="en-US" altLang="zh-CN" sz="2400" b="0" i="0" smtClean="0">
                            <a:solidFill>
                              <a:schemeClr val="tx1">
                                <a:lumMod val="75000"/>
                                <a:lumOff val="25000"/>
                              </a:schemeClr>
                            </a:solidFill>
                            <a:latin typeface="Cambria Math" panose="02040503050406030204" pitchFamily="18" charset="0"/>
                          </a:rPr>
                          <m:t>arg</m:t>
                        </m:r>
                      </m:fName>
                      <m:e>
                        <m:func>
                          <m:funcPr>
                            <m:ctrlPr>
                              <a:rPr lang="en-US" altLang="zh-CN" sz="2400" b="0" i="1" smtClean="0">
                                <a:solidFill>
                                  <a:schemeClr val="tx1">
                                    <a:lumMod val="75000"/>
                                    <a:lumOff val="25000"/>
                                  </a:schemeClr>
                                </a:solidFill>
                                <a:latin typeface="Cambria Math" panose="02040503050406030204" pitchFamily="18" charset="0"/>
                              </a:rPr>
                            </m:ctrlPr>
                          </m:funcPr>
                          <m:fName>
                            <m:limLow>
                              <m:limLowPr>
                                <m:ctrlPr>
                                  <a:rPr lang="en-US" altLang="zh-CN" sz="2400" b="0" i="1" smtClean="0">
                                    <a:solidFill>
                                      <a:schemeClr val="tx1">
                                        <a:lumMod val="75000"/>
                                        <a:lumOff val="25000"/>
                                      </a:schemeClr>
                                    </a:solidFill>
                                    <a:latin typeface="Cambria Math" panose="02040503050406030204" pitchFamily="18" charset="0"/>
                                  </a:rPr>
                                </m:ctrlPr>
                              </m:limLowPr>
                              <m:e>
                                <m:r>
                                  <m:rPr>
                                    <m:sty m:val="p"/>
                                  </m:rPr>
                                  <a:rPr lang="en-US" altLang="zh-CN" sz="2400" b="0" i="0" smtClean="0">
                                    <a:solidFill>
                                      <a:schemeClr val="tx1">
                                        <a:lumMod val="75000"/>
                                        <a:lumOff val="25000"/>
                                      </a:schemeClr>
                                    </a:solidFill>
                                    <a:latin typeface="Cambria Math" panose="02040503050406030204" pitchFamily="18" charset="0"/>
                                  </a:rPr>
                                  <m:t>max</m:t>
                                </m:r>
                              </m:e>
                              <m:lim>
                                <m:r>
                                  <a:rPr lang="en-US" altLang="zh-CN" sz="2400" b="0" i="1" smtClean="0">
                                    <a:solidFill>
                                      <a:schemeClr val="tx1">
                                        <a:lumMod val="75000"/>
                                        <a:lumOff val="25000"/>
                                      </a:schemeClr>
                                    </a:solidFill>
                                    <a:latin typeface="Cambria Math" panose="02040503050406030204" pitchFamily="18" charset="0"/>
                                  </a:rPr>
                                  <m:t>𝜃</m:t>
                                </m:r>
                              </m:lim>
                            </m:limLow>
                          </m:fName>
                          <m:e>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e>
                                </m:func>
                                <m:r>
                                  <a:rPr lang="en-US" altLang="zh-CN" sz="2400" i="1">
                                    <a:latin typeface="Cambria Math" panose="02040503050406030204" pitchFamily="18" charset="0"/>
                                  </a:rPr>
                                  <m:t>𝑑𝑥</m:t>
                                </m:r>
                              </m:e>
                            </m:nary>
                          </m:e>
                        </m:func>
                      </m:e>
                    </m:func>
                  </m:oMath>
                </a14:m>
                <a:endParaRPr lang="zh-CN" altLang="en-US" sz="2400" dirty="0">
                  <a:solidFill>
                    <a:schemeClr val="tx1">
                      <a:lumMod val="75000"/>
                      <a:lumOff val="25000"/>
                    </a:schemeClr>
                  </a:solidFill>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658850" y="4177871"/>
                <a:ext cx="7985646" cy="1859420"/>
              </a:xfrm>
              <a:prstGeom prst="rect">
                <a:avLst/>
              </a:prstGeom>
              <a:blipFill>
                <a:blip r:embed="rId4"/>
                <a:stretch>
                  <a:fillRect t="-4590" b="-36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541020" y="796832"/>
                <a:ext cx="10278291" cy="8833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200" i="1">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𝜃</m:t>
                              </m:r>
                            </m:lim>
                          </m:limLow>
                        </m:fName>
                        <m:e>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nary>
                                <m:naryPr>
                                  <m:ctrlPr>
                                    <a:rPr lang="en-US" altLang="zh-CN" sz="2200" i="1">
                                      <a:latin typeface="Cambria Math" panose="02040503050406030204" pitchFamily="18" charset="0"/>
                                    </a:rPr>
                                  </m:ctrlPr>
                                </m:naryPr>
                                <m:sub>
                                  <m:r>
                                    <m:rPr>
                                      <m:brk m:alnAt="23"/>
                                    </m:rPr>
                                    <a:rPr lang="en-US" altLang="zh-CN" sz="2200" i="1">
                                      <a:latin typeface="Cambria Math" panose="02040503050406030204" pitchFamily="18" charset="0"/>
                                    </a:rPr>
                                    <m:t>𝑥</m:t>
                                  </m:r>
                                </m:sub>
                                <m:sup/>
                                <m:e>
                                  <m:r>
                                    <a:rPr lang="en-US" altLang="zh-CN" sz="2200" i="1">
                                      <a:latin typeface="Cambria Math" panose="02040503050406030204" pitchFamily="18" charset="0"/>
                                    </a:rPr>
                                    <m:t>𝑝</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r>
                                        <a:rPr lang="en-US" altLang="zh-CN" sz="2200" i="1">
                                          <a:latin typeface="Cambria Math" panose="02040503050406030204" pitchFamily="18" charset="0"/>
                                        </a:rPr>
                                        <m:t>,</m:t>
                                      </m:r>
                                      <m:r>
                                        <a:rPr lang="en-US" altLang="zh-CN" sz="2200" i="1">
                                          <a:latin typeface="Cambria Math" panose="02040503050406030204" pitchFamily="18" charset="0"/>
                                        </a:rPr>
                                        <m:t>𝑧</m:t>
                                      </m:r>
                                      <m:r>
                                        <a:rPr lang="en-US" altLang="zh-CN" sz="2200" i="1">
                                          <a:latin typeface="Cambria Math" panose="02040503050406030204" pitchFamily="18" charset="0"/>
                                        </a:rPr>
                                        <m:t>;</m:t>
                                      </m:r>
                                      <m:r>
                                        <a:rPr lang="en-US" altLang="zh-CN" sz="2200" i="1">
                                          <a:latin typeface="Cambria Math" panose="02040503050406030204" pitchFamily="18" charset="0"/>
                                        </a:rPr>
                                        <m:t>𝜃</m:t>
                                      </m:r>
                                    </m:e>
                                  </m:d>
                                  <m:r>
                                    <a:rPr lang="en-US" altLang="zh-CN" sz="2200" i="1">
                                      <a:latin typeface="Cambria Math" panose="02040503050406030204" pitchFamily="18" charset="0"/>
                                    </a:rPr>
                                    <m:t>𝑑𝑥</m:t>
                                  </m:r>
                                </m:e>
                              </m:nary>
                            </m:e>
                          </m:func>
                        </m:e>
                      </m:func>
                      <m:r>
                        <a:rPr lang="en-US" altLang="zh-CN" sz="2200" i="1">
                          <a:latin typeface="Cambria Math" panose="02040503050406030204" pitchFamily="18" charset="0"/>
                        </a:rPr>
                        <m:t>≥</m:t>
                      </m:r>
                      <m:func>
                        <m:funcPr>
                          <m:ctrlPr>
                            <a:rPr lang="en-US" altLang="zh-CN" sz="2200" i="1">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𝜃</m:t>
                              </m:r>
                            </m:lim>
                          </m:limLow>
                        </m:fName>
                        <m:e>
                          <m:nary>
                            <m:naryPr>
                              <m:ctrlPr>
                                <a:rPr lang="en-US" altLang="zh-CN" sz="2200" i="1">
                                  <a:latin typeface="Cambria Math" panose="02040503050406030204" pitchFamily="18" charset="0"/>
                                </a:rPr>
                              </m:ctrlPr>
                            </m:naryPr>
                            <m:sub>
                              <m:r>
                                <m:rPr>
                                  <m:brk m:alnAt="23"/>
                                </m:rPr>
                                <a:rPr lang="en-US" altLang="zh-CN" sz="2200" i="1">
                                  <a:latin typeface="Cambria Math" panose="02040503050406030204" pitchFamily="18" charset="0"/>
                                </a:rPr>
                                <m:t>𝑥</m:t>
                              </m:r>
                            </m:sub>
                            <m:sup/>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e>
                              </m:d>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r>
                                    <a:rPr lang="en-US" altLang="zh-CN" sz="2200" i="1">
                                      <a:latin typeface="Cambria Math" panose="02040503050406030204" pitchFamily="18" charset="0"/>
                                    </a:rPr>
                                    <m:t>𝑝</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r>
                                        <a:rPr lang="en-US" altLang="zh-CN" sz="2200" i="1">
                                          <a:latin typeface="Cambria Math" panose="02040503050406030204" pitchFamily="18" charset="0"/>
                                        </a:rPr>
                                        <m:t>,</m:t>
                                      </m:r>
                                      <m:r>
                                        <a:rPr lang="en-US" altLang="zh-CN" sz="2200" i="1">
                                          <a:latin typeface="Cambria Math" panose="02040503050406030204" pitchFamily="18" charset="0"/>
                                        </a:rPr>
                                        <m:t>𝑧</m:t>
                                      </m:r>
                                      <m:r>
                                        <a:rPr lang="en-US" altLang="zh-CN" sz="2200" i="1">
                                          <a:latin typeface="Cambria Math" panose="02040503050406030204" pitchFamily="18" charset="0"/>
                                        </a:rPr>
                                        <m:t>;</m:t>
                                      </m:r>
                                      <m:r>
                                        <a:rPr lang="en-US" altLang="zh-CN" sz="2200" i="1">
                                          <a:latin typeface="Cambria Math" panose="02040503050406030204" pitchFamily="18" charset="0"/>
                                        </a:rPr>
                                        <m:t>𝜃</m:t>
                                      </m:r>
                                    </m:e>
                                  </m:d>
                                </m:e>
                              </m:func>
                              <m:r>
                                <a:rPr lang="en-US" altLang="zh-CN" sz="2200" i="1">
                                  <a:latin typeface="Cambria Math" panose="02040503050406030204" pitchFamily="18" charset="0"/>
                                </a:rPr>
                                <m:t>𝑑𝑥</m:t>
                              </m:r>
                            </m:e>
                          </m:nary>
                        </m:e>
                      </m:func>
                      <m:r>
                        <a:rPr lang="en-US" altLang="zh-CN" sz="2200" i="1">
                          <a:latin typeface="Cambria Math" panose="02040503050406030204" pitchFamily="18" charset="0"/>
                        </a:rPr>
                        <m:t>−</m:t>
                      </m:r>
                      <m:nary>
                        <m:naryPr>
                          <m:ctrlPr>
                            <a:rPr lang="en-US" altLang="zh-CN" sz="2200" i="1">
                              <a:latin typeface="Cambria Math" panose="02040503050406030204" pitchFamily="18" charset="0"/>
                            </a:rPr>
                          </m:ctrlPr>
                        </m:naryPr>
                        <m:sub>
                          <m:r>
                            <m:rPr>
                              <m:brk m:alnAt="23"/>
                            </m:rPr>
                            <a:rPr lang="en-US" altLang="zh-CN" sz="2200" i="1">
                              <a:latin typeface="Cambria Math" panose="02040503050406030204" pitchFamily="18" charset="0"/>
                            </a:rPr>
                            <m:t>𝑥</m:t>
                          </m:r>
                        </m:sub>
                        <m:sup/>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e>
                          </m:d>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e>
                              </m:d>
                            </m:e>
                          </m:func>
                          <m:r>
                            <a:rPr lang="en-US" altLang="zh-CN" sz="2200" i="1">
                              <a:latin typeface="Cambria Math" panose="02040503050406030204" pitchFamily="18" charset="0"/>
                            </a:rPr>
                            <m:t>𝑑𝑥</m:t>
                          </m:r>
                        </m:e>
                      </m:nary>
                    </m:oMath>
                  </m:oMathPara>
                </a14:m>
                <a:endParaRPr lang="zh-CN" altLang="en-US" sz="2200" dirty="0"/>
              </a:p>
            </p:txBody>
          </p:sp>
        </mc:Choice>
        <mc:Fallback xmlns="">
          <p:sp>
            <p:nvSpPr>
              <p:cNvPr id="10" name="矩形 9"/>
              <p:cNvSpPr>
                <a:spLocks noRot="1" noChangeAspect="1" noMove="1" noResize="1" noEditPoints="1" noAdjustHandles="1" noChangeArrowheads="1" noChangeShapeType="1" noTextEdit="1"/>
              </p:cNvSpPr>
              <p:nvPr/>
            </p:nvSpPr>
            <p:spPr>
              <a:xfrm>
                <a:off x="-541020" y="796832"/>
                <a:ext cx="10278291" cy="883319"/>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861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M-step optimization can be done efficiently in most cases</a:t>
                </a:r>
              </a:p>
              <a:p>
                <a:r>
                  <a:rPr lang="en-US" altLang="zh-CN" dirty="0"/>
                  <a:t>E-step is usually the more expensive step</a:t>
                </a:r>
              </a:p>
              <a:p>
                <a:r>
                  <a:rPr lang="en-US" altLang="zh-CN" dirty="0"/>
                  <a:t>It does not fill in the missing data </a:t>
                </a:r>
                <a14:m>
                  <m:oMath xmlns:m="http://schemas.openxmlformats.org/officeDocument/2006/math">
                    <m:r>
                      <a:rPr lang="en-US" altLang="zh-CN" i="1" dirty="0" smtClean="0">
                        <a:latin typeface="Cambria Math" panose="02040503050406030204" pitchFamily="18" charset="0"/>
                      </a:rPr>
                      <m:t>𝑥</m:t>
                    </m:r>
                  </m:oMath>
                </a14:m>
                <a:r>
                  <a:rPr lang="en-US" altLang="zh-CN" dirty="0"/>
                  <a:t> with hard values, but finds a distribution </a:t>
                </a:r>
                <a14:m>
                  <m:oMath xmlns:m="http://schemas.openxmlformats.org/officeDocument/2006/math">
                    <m:r>
                      <a:rPr lang="en-US" altLang="zh-CN" i="1" dirty="0" smtClean="0">
                        <a:latin typeface="Cambria Math" panose="02040503050406030204" pitchFamily="18" charset="0"/>
                      </a:rPr>
                      <m:t>𝑞</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sz="1400" dirty="0"/>
              </a:p>
              <a:p>
                <a:endParaRPr lang="en-US" altLang="zh-CN" sz="1800" dirty="0" smtClean="0"/>
              </a:p>
              <a:p>
                <a:r>
                  <a:rPr lang="en-US" altLang="zh-CN" dirty="0" smtClean="0"/>
                  <a:t>Improvement </a:t>
                </a:r>
                <a:r>
                  <a:rPr lang="en-US" altLang="zh-CN" dirty="0"/>
                  <a:t>in true objective is at least as large </a:t>
                </a:r>
                <a:r>
                  <a:rPr lang="en-US" altLang="zh-CN" dirty="0" smtClean="0"/>
                  <a:t>as improvement </a:t>
                </a:r>
                <a:r>
                  <a:rPr lang="en-US" altLang="zh-CN" dirty="0"/>
                  <a:t>in M-step objective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660" b="-212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p:pic>
        <p:nvPicPr>
          <p:cNvPr id="7" name="图片 6"/>
          <p:cNvPicPr>
            <a:picLocks noChangeAspect="1"/>
          </p:cNvPicPr>
          <p:nvPr/>
        </p:nvPicPr>
        <p:blipFill>
          <a:blip r:embed="rId3">
            <a:lum bright="-20000" contrast="40000"/>
          </a:blip>
          <a:stretch>
            <a:fillRect/>
          </a:stretch>
        </p:blipFill>
        <p:spPr>
          <a:xfrm>
            <a:off x="4510126" y="2226307"/>
            <a:ext cx="4560352" cy="3397828"/>
          </a:xfrm>
          <a:prstGeom prst="rect">
            <a:avLst/>
          </a:prstGeom>
        </p:spPr>
      </p:pic>
      <p:sp>
        <p:nvSpPr>
          <p:cNvPr id="8" name="矩形 7"/>
          <p:cNvSpPr/>
          <p:nvPr/>
        </p:nvSpPr>
        <p:spPr>
          <a:xfrm>
            <a:off x="499829" y="2973384"/>
            <a:ext cx="4010297" cy="2445798"/>
          </a:xfrm>
          <a:prstGeom prst="rect">
            <a:avLst/>
          </a:prstGeom>
        </p:spPr>
        <p:txBody>
          <a:bodyPr wrap="square">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M-step objective is upper bounded by true objective</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M-step objective is equal to true objective at current parameter </a:t>
            </a:r>
            <a:r>
              <a:rPr lang="en-US" altLang="zh-CN" sz="2400" dirty="0" smtClean="0">
                <a:solidFill>
                  <a:schemeClr val="tx1">
                    <a:lumMod val="75000"/>
                    <a:lumOff val="25000"/>
                  </a:schemeClr>
                </a:solidFill>
              </a:rPr>
              <a:t>estimate</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zh-CN" altLang="en-US" sz="2400" dirty="0">
              <a:solidFill>
                <a:schemeClr val="tx1">
                  <a:lumMod val="75000"/>
                  <a:lumOff val="25000"/>
                </a:schemeClr>
              </a:solidFill>
            </a:endParaRPr>
          </a:p>
        </p:txBody>
      </p:sp>
    </p:spTree>
    <p:extLst>
      <p:ext uri="{BB962C8B-B14F-4D97-AF65-F5344CB8AC3E}">
        <p14:creationId xmlns:p14="http://schemas.microsoft.com/office/powerpoint/2010/main" val="49203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p:sp>
        <p:nvSpPr>
          <p:cNvPr id="3" name="内容占位符 2"/>
          <p:cNvSpPr>
            <a:spLocks noGrp="1"/>
          </p:cNvSpPr>
          <p:nvPr>
            <p:ph idx="1"/>
          </p:nvPr>
        </p:nvSpPr>
        <p:spPr/>
        <p:txBody>
          <a:bodyPr/>
          <a:lstStyle/>
          <a:p>
            <a:pPr>
              <a:lnSpc>
                <a:spcPct val="110000"/>
              </a:lnSpc>
            </a:pPr>
            <a:r>
              <a:rPr lang="en-US" altLang="en-US" dirty="0"/>
              <a:t>Establishing a probabilistic model for classification</a:t>
            </a:r>
          </a:p>
          <a:p>
            <a:pPr lvl="1">
              <a:lnSpc>
                <a:spcPct val="110000"/>
              </a:lnSpc>
            </a:pPr>
            <a:r>
              <a:rPr lang="en-US" altLang="en-US" b="1" dirty="0">
                <a:solidFill>
                  <a:srgbClr val="FF0000"/>
                </a:solidFill>
              </a:rPr>
              <a:t>Generative model (must be probabilistic)</a:t>
            </a:r>
          </a:p>
          <a:p>
            <a:pPr>
              <a:lnSpc>
                <a:spcPct val="110000"/>
              </a:lnSpc>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8" name="矩形 7"/>
              <p:cNvSpPr/>
              <p:nvPr/>
            </p:nvSpPr>
            <p:spPr>
              <a:xfrm>
                <a:off x="5764900" y="2708312"/>
                <a:ext cx="3380382" cy="3170099"/>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 </m:t>
                    </m:r>
                  </m:oMath>
                </a14:m>
                <a:r>
                  <a:rPr lang="en-US" sz="2000" dirty="0"/>
                  <a:t>probabilistic models have to be trained independently </a:t>
                </a:r>
              </a:p>
              <a:p>
                <a:pPr marL="285750" indent="-285750">
                  <a:buFont typeface="Arial" panose="020B0604020202020204" pitchFamily="34" charset="0"/>
                  <a:buChar char="•"/>
                </a:pPr>
                <a:r>
                  <a:rPr lang="en-US" sz="2000" dirty="0"/>
                  <a:t>Each is trained on only the examples of the same label</a:t>
                </a:r>
              </a:p>
              <a:p>
                <a:pPr marL="285750" indent="-285750">
                  <a:buFont typeface="Arial" panose="020B0604020202020204" pitchFamily="34" charset="0"/>
                  <a:buChar char="•"/>
                </a:pPr>
                <a:r>
                  <a:rPr lang="en-US" sz="2000" dirty="0"/>
                  <a:t>Output  </a:t>
                </a:r>
                <a14:m>
                  <m:oMath xmlns:m="http://schemas.openxmlformats.org/officeDocument/2006/math">
                    <m:r>
                      <a:rPr lang="en-US" sz="2000" i="1" dirty="0" smtClean="0">
                        <a:latin typeface="Cambria Math" panose="02040503050406030204" pitchFamily="18" charset="0"/>
                      </a:rPr>
                      <m:t>𝐿</m:t>
                    </m:r>
                  </m:oMath>
                </a14:m>
                <a:r>
                  <a:rPr lang="en-US" sz="2000" dirty="0"/>
                  <a:t> probabilities for a given input with </a:t>
                </a:r>
                <a14:m>
                  <m:oMath xmlns:m="http://schemas.openxmlformats.org/officeDocument/2006/math">
                    <m:r>
                      <a:rPr lang="en-US" altLang="zh-CN" sz="2000" i="1" dirty="0">
                        <a:latin typeface="Cambria Math" panose="02040503050406030204" pitchFamily="18" charset="0"/>
                      </a:rPr>
                      <m:t>𝐿</m:t>
                    </m:r>
                  </m:oMath>
                </a14:m>
                <a:r>
                  <a:rPr lang="en-US" sz="2000" dirty="0"/>
                  <a:t> models</a:t>
                </a:r>
              </a:p>
              <a:p>
                <a:pPr marL="285750" indent="-285750">
                  <a:buFont typeface="Arial" panose="020B0604020202020204" pitchFamily="34" charset="0"/>
                  <a:buChar char="•"/>
                </a:pPr>
                <a:r>
                  <a:rPr lang="en-US" sz="2000" dirty="0"/>
                  <a:t>“Generative” means that such a model produces data subject to the distribution via sampling.</a:t>
                </a:r>
              </a:p>
            </p:txBody>
          </p:sp>
        </mc:Choice>
        <mc:Fallback xmlns="">
          <p:sp>
            <p:nvSpPr>
              <p:cNvPr id="8" name="矩形 7"/>
              <p:cNvSpPr>
                <a:spLocks noRot="1" noChangeAspect="1" noMove="1" noResize="1" noEditPoints="1" noAdjustHandles="1" noChangeArrowheads="1" noChangeShapeType="1" noTextEdit="1"/>
              </p:cNvSpPr>
              <p:nvPr/>
            </p:nvSpPr>
            <p:spPr>
              <a:xfrm>
                <a:off x="5764900" y="2708312"/>
                <a:ext cx="3380382" cy="3170099"/>
              </a:xfrm>
              <a:prstGeom prst="rect">
                <a:avLst/>
              </a:prstGeom>
              <a:blipFill>
                <a:blip r:embed="rId3"/>
                <a:stretch>
                  <a:fillRect l="-1625" t="-962" r="-3069" b="-2500"/>
                </a:stretch>
              </a:blipFill>
            </p:spPr>
            <p:txBody>
              <a:bodyPr/>
              <a:lstStyle/>
              <a:p>
                <a:r>
                  <a:rPr lang="zh-CN" altLang="en-US">
                    <a:noFill/>
                  </a:rPr>
                  <a:t> </a:t>
                </a:r>
              </a:p>
            </p:txBody>
          </p:sp>
        </mc:Fallback>
      </mc:AlternateContent>
      <p:grpSp>
        <p:nvGrpSpPr>
          <p:cNvPr id="7" name="组合 6"/>
          <p:cNvGrpSpPr/>
          <p:nvPr/>
        </p:nvGrpSpPr>
        <p:grpSpPr>
          <a:xfrm>
            <a:off x="176980" y="2766271"/>
            <a:ext cx="5545394" cy="1977474"/>
            <a:chOff x="0" y="2702389"/>
            <a:chExt cx="6553200" cy="2131174"/>
          </a:xfrm>
        </p:grpSpPr>
        <p:grpSp>
          <p:nvGrpSpPr>
            <p:cNvPr id="82" name="Group 30"/>
            <p:cNvGrpSpPr>
              <a:grpSpLocks/>
            </p:cNvGrpSpPr>
            <p:nvPr/>
          </p:nvGrpSpPr>
          <p:grpSpPr bwMode="auto">
            <a:xfrm>
              <a:off x="0" y="2702389"/>
              <a:ext cx="2984501" cy="2131174"/>
              <a:chOff x="850900" y="3599767"/>
              <a:chExt cx="3276601" cy="2679589"/>
            </a:xfrm>
          </p:grpSpPr>
          <p:sp>
            <p:nvSpPr>
              <p:cNvPr id="83" name="TextBox 11"/>
              <p:cNvSpPr txBox="1"/>
              <p:nvPr/>
            </p:nvSpPr>
            <p:spPr>
              <a:xfrm>
                <a:off x="850900" y="4315188"/>
                <a:ext cx="3276601" cy="1251165"/>
              </a:xfrm>
              <a:prstGeom prst="rect">
                <a:avLst/>
              </a:prstGeom>
              <a:noFill/>
              <a:ln w="28575">
                <a:solidFill>
                  <a:schemeClr val="accent1"/>
                </a:solidFill>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smtClean="0">
                  <a:ln>
                    <a:noFill/>
                  </a:ln>
                  <a:solidFill>
                    <a:srgbClr val="000000"/>
                  </a:solidFill>
                  <a:effectLst/>
                  <a:uLnTx/>
                  <a:uFillTx/>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US" b="1" i="1" kern="0" dirty="0">
                  <a:solidFill>
                    <a:srgbClr val="000000"/>
                  </a:solidFill>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p:txBody>
          </p:sp>
          <p:sp>
            <p:nvSpPr>
              <p:cNvPr id="84" name="Up Arrow 17"/>
              <p:cNvSpPr>
                <a:spLocks noChangeArrowheads="1"/>
              </p:cNvSpPr>
              <p:nvPr/>
            </p:nvSpPr>
            <p:spPr bwMode="auto">
              <a:xfrm>
                <a:off x="2374900" y="40092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85" name="Object 10"/>
              <p:cNvGraphicFramePr>
                <a:graphicFrameLocks noChangeAspect="1"/>
              </p:cNvGraphicFramePr>
              <p:nvPr>
                <p:extLst>
                  <p:ext uri="{D42A27DB-BD31-4B8C-83A1-F6EECF244321}">
                    <p14:modId xmlns:p14="http://schemas.microsoft.com/office/powerpoint/2010/main" val="2393373904"/>
                  </p:ext>
                </p:extLst>
              </p:nvPr>
            </p:nvGraphicFramePr>
            <p:xfrm>
              <a:off x="1883580" y="3599767"/>
              <a:ext cx="1191002" cy="454708"/>
            </p:xfrm>
            <a:graphic>
              <a:graphicData uri="http://schemas.openxmlformats.org/presentationml/2006/ole">
                <mc:AlternateContent xmlns:mc="http://schemas.openxmlformats.org/markup-compatibility/2006">
                  <mc:Choice xmlns:v="urn:schemas-microsoft-com:vml" Requires="v">
                    <p:oleObj spid="_x0000_s12700" name="Equation" r:id="rId4" imgW="533169" imgH="203112" progId="Equation.3">
                      <p:embed/>
                    </p:oleObj>
                  </mc:Choice>
                  <mc:Fallback>
                    <p:oleObj name="Equation" r:id="rId4" imgW="533169" imgH="203112" progId="Equation.3">
                      <p:embed/>
                      <p:pic>
                        <p:nvPicPr>
                          <p:cNvPr id="822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580" y="3599767"/>
                            <a:ext cx="1191002" cy="454708"/>
                          </a:xfrm>
                          <a:prstGeom prst="rect">
                            <a:avLst/>
                          </a:prstGeom>
                          <a:noFill/>
                          <a:ln>
                            <a:noFill/>
                          </a:ln>
                          <a:effectLst/>
                        </p:spPr>
                      </p:pic>
                    </p:oleObj>
                  </mc:Fallback>
                </mc:AlternateContent>
              </a:graphicData>
            </a:graphic>
          </p:graphicFrame>
          <p:grpSp>
            <p:nvGrpSpPr>
              <p:cNvPr id="86" name="Group 29"/>
              <p:cNvGrpSpPr>
                <a:grpSpLocks/>
              </p:cNvGrpSpPr>
              <p:nvPr/>
            </p:nvGrpSpPr>
            <p:grpSpPr bwMode="auto">
              <a:xfrm>
                <a:off x="911225" y="5562599"/>
                <a:ext cx="3048000" cy="716757"/>
                <a:chOff x="1155700" y="6187889"/>
                <a:chExt cx="3048000" cy="716757"/>
              </a:xfrm>
            </p:grpSpPr>
            <p:grpSp>
              <p:nvGrpSpPr>
                <p:cNvPr id="87" name="Group 15"/>
                <p:cNvGrpSpPr>
                  <a:grpSpLocks/>
                </p:cNvGrpSpPr>
                <p:nvPr/>
              </p:nvGrpSpPr>
              <p:grpSpPr bwMode="auto">
                <a:xfrm>
                  <a:off x="1155700" y="6187889"/>
                  <a:ext cx="395288" cy="715963"/>
                  <a:chOff x="4037012" y="5838031"/>
                  <a:chExt cx="395288" cy="715963"/>
                </a:xfrm>
              </p:grpSpPr>
              <p:sp>
                <p:nvSpPr>
                  <p:cNvPr id="95" name="Up Arrow 2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96" name="Object 9"/>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2701" name="Equation" r:id="rId6" imgW="164957" imgH="203024" progId="Equation.3">
                          <p:embed/>
                        </p:oleObj>
                      </mc:Choice>
                      <mc:Fallback>
                        <p:oleObj name="Equation" r:id="rId6" imgW="164957" imgH="203024" progId="Equation.3">
                          <p:embed/>
                          <p:pic>
                            <p:nvPicPr>
                              <p:cNvPr id="823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8" name="Group 16"/>
                <p:cNvGrpSpPr>
                  <a:grpSpLocks/>
                </p:cNvGrpSpPr>
                <p:nvPr/>
              </p:nvGrpSpPr>
              <p:grpSpPr bwMode="auto">
                <a:xfrm>
                  <a:off x="1825625" y="6187889"/>
                  <a:ext cx="427038" cy="716757"/>
                  <a:chOff x="4021137" y="5838031"/>
                  <a:chExt cx="427038" cy="716757"/>
                </a:xfrm>
              </p:grpSpPr>
              <p:sp>
                <p:nvSpPr>
                  <p:cNvPr id="93" name="Up Arrow 25"/>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94" name="Object 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2702" name="Equation" r:id="rId8" imgW="177569" imgH="202936" progId="Equation.3">
                          <p:embed/>
                        </p:oleObj>
                      </mc:Choice>
                      <mc:Fallback>
                        <p:oleObj name="Equation" r:id="rId8" imgW="177569" imgH="202936" progId="Equation.3">
                          <p:embed/>
                          <p:pic>
                            <p:nvPicPr>
                              <p:cNvPr id="822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1" name="Up Arrow 23"/>
                <p:cNvSpPr>
                  <a:spLocks noChangeArrowheads="1"/>
                </p:cNvSpPr>
                <p:nvPr/>
              </p:nvSpPr>
              <p:spPr bwMode="auto">
                <a:xfrm>
                  <a:off x="4051300" y="6187889"/>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90" name="Object 12"/>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2703" name="Equation" r:id="rId10" imgW="291847" imgH="114201" progId="Equation.3">
                        <p:embed/>
                      </p:oleObj>
                    </mc:Choice>
                    <mc:Fallback>
                      <p:oleObj name="Equation" r:id="rId10" imgW="291847" imgH="114201" progId="Equation.3">
                        <p:embed/>
                        <p:pic>
                          <p:nvPicPr>
                            <p:cNvPr id="8225"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97" name="Object 24"/>
            <p:cNvGraphicFramePr>
              <a:graphicFrameLocks noChangeAspect="1"/>
            </p:cNvGraphicFramePr>
            <p:nvPr>
              <p:extLst>
                <p:ext uri="{D42A27DB-BD31-4B8C-83A1-F6EECF244321}">
                  <p14:modId xmlns:p14="http://schemas.microsoft.com/office/powerpoint/2010/main" val="356544640"/>
                </p:ext>
              </p:extLst>
            </p:nvPr>
          </p:nvGraphicFramePr>
          <p:xfrm>
            <a:off x="3084513" y="3626989"/>
            <a:ext cx="420687" cy="117475"/>
          </p:xfrm>
          <a:graphic>
            <a:graphicData uri="http://schemas.openxmlformats.org/presentationml/2006/ole">
              <mc:AlternateContent xmlns:mc="http://schemas.openxmlformats.org/markup-compatibility/2006">
                <mc:Choice xmlns:v="urn:schemas-microsoft-com:vml" Requires="v">
                  <p:oleObj spid="_x0000_s12704" name="Equation" r:id="rId12" imgW="291847" imgH="114201" progId="Equation.3">
                    <p:embed/>
                  </p:oleObj>
                </mc:Choice>
                <mc:Fallback>
                  <p:oleObj name="Equation" r:id="rId12" imgW="291847" imgH="114201" progId="Equation.3">
                    <p:embed/>
                    <p:pic>
                      <p:nvPicPr>
                        <p:cNvPr id="820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513" y="3626989"/>
                          <a:ext cx="420687" cy="1174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 name="Group 30"/>
            <p:cNvGrpSpPr>
              <a:grpSpLocks/>
            </p:cNvGrpSpPr>
            <p:nvPr/>
          </p:nvGrpSpPr>
          <p:grpSpPr bwMode="auto">
            <a:xfrm>
              <a:off x="3568700" y="2702389"/>
              <a:ext cx="2984500" cy="2131174"/>
              <a:chOff x="850900" y="3599767"/>
              <a:chExt cx="3276600" cy="2679589"/>
            </a:xfrm>
          </p:grpSpPr>
          <p:sp>
            <p:nvSpPr>
              <p:cNvPr id="100" name="TextBox 55"/>
              <p:cNvSpPr txBox="1"/>
              <p:nvPr/>
            </p:nvSpPr>
            <p:spPr>
              <a:xfrm>
                <a:off x="850900" y="4315188"/>
                <a:ext cx="3276600" cy="1251165"/>
              </a:xfrm>
              <a:prstGeom prst="rect">
                <a:avLst/>
              </a:prstGeom>
              <a:noFill/>
              <a:ln w="28575">
                <a:solidFill>
                  <a:schemeClr val="accent1"/>
                </a:solidFill>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smtClean="0">
                  <a:ln>
                    <a:noFill/>
                  </a:ln>
                  <a:solidFill>
                    <a:srgbClr val="000000"/>
                  </a:solidFill>
                  <a:effectLst/>
                  <a:uLnTx/>
                  <a:uFillTx/>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US" b="1" i="1" kern="0" dirty="0">
                  <a:solidFill>
                    <a:srgbClr val="000000"/>
                  </a:solidFill>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p:txBody>
          </p:sp>
          <p:sp>
            <p:nvSpPr>
              <p:cNvPr id="101" name="Up Arrow 17"/>
              <p:cNvSpPr>
                <a:spLocks noChangeArrowheads="1"/>
              </p:cNvSpPr>
              <p:nvPr/>
            </p:nvSpPr>
            <p:spPr bwMode="auto">
              <a:xfrm>
                <a:off x="2374900" y="40092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102" name="Object 55"/>
              <p:cNvGraphicFramePr>
                <a:graphicFrameLocks noChangeAspect="1"/>
              </p:cNvGraphicFramePr>
              <p:nvPr>
                <p:extLst>
                  <p:ext uri="{D42A27DB-BD31-4B8C-83A1-F6EECF244321}">
                    <p14:modId xmlns:p14="http://schemas.microsoft.com/office/powerpoint/2010/main" val="1668256970"/>
                  </p:ext>
                </p:extLst>
              </p:nvPr>
            </p:nvGraphicFramePr>
            <p:xfrm>
              <a:off x="1802443" y="3599767"/>
              <a:ext cx="1191002" cy="454708"/>
            </p:xfrm>
            <a:graphic>
              <a:graphicData uri="http://schemas.openxmlformats.org/presentationml/2006/ole">
                <mc:AlternateContent xmlns:mc="http://schemas.openxmlformats.org/markup-compatibility/2006">
                  <mc:Choice xmlns:v="urn:schemas-microsoft-com:vml" Requires="v">
                    <p:oleObj spid="_x0000_s12705" name="Equation" r:id="rId13" imgW="533169" imgH="203112" progId="Equation.3">
                      <p:embed/>
                    </p:oleObj>
                  </mc:Choice>
                  <mc:Fallback>
                    <p:oleObj name="Equation" r:id="rId13" imgW="533169" imgH="203112" progId="Equation.3">
                      <p:embed/>
                      <p:pic>
                        <p:nvPicPr>
                          <p:cNvPr id="8206" name="Object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2443" y="3599767"/>
                            <a:ext cx="1191002" cy="454708"/>
                          </a:xfrm>
                          <a:prstGeom prst="rect">
                            <a:avLst/>
                          </a:prstGeom>
                          <a:noFill/>
                          <a:ln>
                            <a:noFill/>
                          </a:ln>
                          <a:effectLst/>
                        </p:spPr>
                      </p:pic>
                    </p:oleObj>
                  </mc:Fallback>
                </mc:AlternateContent>
              </a:graphicData>
            </a:graphic>
          </p:graphicFrame>
          <p:grpSp>
            <p:nvGrpSpPr>
              <p:cNvPr id="103" name="Group 29"/>
              <p:cNvGrpSpPr>
                <a:grpSpLocks/>
              </p:cNvGrpSpPr>
              <p:nvPr/>
            </p:nvGrpSpPr>
            <p:grpSpPr bwMode="auto">
              <a:xfrm>
                <a:off x="911225" y="5562599"/>
                <a:ext cx="3048000" cy="716757"/>
                <a:chOff x="1155700" y="6187889"/>
                <a:chExt cx="3048000" cy="716757"/>
              </a:xfrm>
            </p:grpSpPr>
            <p:grpSp>
              <p:nvGrpSpPr>
                <p:cNvPr id="104" name="Group 15"/>
                <p:cNvGrpSpPr>
                  <a:grpSpLocks/>
                </p:cNvGrpSpPr>
                <p:nvPr/>
              </p:nvGrpSpPr>
              <p:grpSpPr bwMode="auto">
                <a:xfrm>
                  <a:off x="1155700" y="6187889"/>
                  <a:ext cx="395288" cy="715963"/>
                  <a:chOff x="4037012" y="5838031"/>
                  <a:chExt cx="395288" cy="715963"/>
                </a:xfrm>
              </p:grpSpPr>
              <p:sp>
                <p:nvSpPr>
                  <p:cNvPr id="112" name="Up Arrow 2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113" name="Object 56"/>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2706" name="Equation" r:id="rId15" imgW="164957" imgH="203024" progId="Equation.3">
                          <p:embed/>
                        </p:oleObj>
                      </mc:Choice>
                      <mc:Fallback>
                        <p:oleObj name="Equation" r:id="rId15" imgW="164957" imgH="203024" progId="Equation.3">
                          <p:embed/>
                          <p:pic>
                            <p:nvPicPr>
                              <p:cNvPr id="8217"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5" name="Group 16"/>
                <p:cNvGrpSpPr>
                  <a:grpSpLocks/>
                </p:cNvGrpSpPr>
                <p:nvPr/>
              </p:nvGrpSpPr>
              <p:grpSpPr bwMode="auto">
                <a:xfrm>
                  <a:off x="1825625" y="6187889"/>
                  <a:ext cx="427038" cy="716757"/>
                  <a:chOff x="4021137" y="5838031"/>
                  <a:chExt cx="427038" cy="716757"/>
                </a:xfrm>
              </p:grpSpPr>
              <p:sp>
                <p:nvSpPr>
                  <p:cNvPr id="110" name="Up Arrow 25"/>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111" name="Object 5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2707" name="Equation" r:id="rId16" imgW="177569" imgH="202936" progId="Equation.3">
                          <p:embed/>
                        </p:oleObj>
                      </mc:Choice>
                      <mc:Fallback>
                        <p:oleObj name="Equation" r:id="rId16" imgW="177569" imgH="202936" progId="Equation.3">
                          <p:embed/>
                          <p:pic>
                            <p:nvPicPr>
                              <p:cNvPr id="8215"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8" name="Up Arrow 23"/>
                <p:cNvSpPr>
                  <a:spLocks noChangeArrowheads="1"/>
                </p:cNvSpPr>
                <p:nvPr/>
              </p:nvSpPr>
              <p:spPr bwMode="auto">
                <a:xfrm>
                  <a:off x="4051300" y="6187889"/>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107" name="Object 59"/>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2708" name="Equation" r:id="rId17" imgW="291847" imgH="114201" progId="Equation.3">
                        <p:embed/>
                      </p:oleObj>
                    </mc:Choice>
                    <mc:Fallback>
                      <p:oleObj name="Equation" r:id="rId17" imgW="291847" imgH="114201" progId="Equation.3">
                        <p:embed/>
                        <p:pic>
                          <p:nvPicPr>
                            <p:cNvPr id="8211"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mc:AlternateContent xmlns:mc="http://schemas.openxmlformats.org/markup-compatibility/2006" xmlns:a14="http://schemas.microsoft.com/office/drawing/2010/main">
        <mc:Choice Requires="a14">
          <p:sp>
            <p:nvSpPr>
              <p:cNvPr id="115" name="文本框 114"/>
              <p:cNvSpPr txBox="1"/>
              <p:nvPr/>
            </p:nvSpPr>
            <p:spPr>
              <a:xfrm>
                <a:off x="1932622" y="1853721"/>
                <a:ext cx="52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𝒄</m:t>
                          </m:r>
                        </m:e>
                        <m:e>
                          <m:r>
                            <a:rPr lang="en-US" sz="2400" b="1" i="1" smtClean="0">
                              <a:latin typeface="Cambria Math" panose="02040503050406030204" pitchFamily="18" charset="0"/>
                            </a:rPr>
                            <m:t>𝒙</m:t>
                          </m:r>
                        </m:e>
                      </m:d>
                      <m:r>
                        <a:rPr lang="en-US" sz="2400" b="0"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m:oMathPara>
                </a14:m>
                <a:endParaRPr lang="en-US" dirty="0"/>
              </a:p>
            </p:txBody>
          </p:sp>
        </mc:Choice>
        <mc:Fallback xmlns="">
          <p:sp>
            <p:nvSpPr>
              <p:cNvPr id="115" name="文本框 114"/>
              <p:cNvSpPr txBox="1">
                <a:spLocks noRot="1" noChangeAspect="1" noMove="1" noResize="1" noEditPoints="1" noAdjustHandles="1" noChangeArrowheads="1" noChangeShapeType="1" noTextEdit="1"/>
              </p:cNvSpPr>
              <p:nvPr/>
            </p:nvSpPr>
            <p:spPr>
              <a:xfrm>
                <a:off x="1932622" y="1853721"/>
                <a:ext cx="5275868" cy="369332"/>
              </a:xfrm>
              <a:prstGeom prst="rect">
                <a:avLst/>
              </a:prstGeom>
              <a:blipFill>
                <a:blip r:embed="rId23"/>
                <a:stretch>
                  <a:fillRect r="-231"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887863" y="3313947"/>
                <a:ext cx="4572000" cy="923330"/>
              </a:xfrm>
              <a:prstGeom prst="rect">
                <a:avLst/>
              </a:prstGeom>
            </p:spPr>
            <p:txBody>
              <a:bodyPr>
                <a:spAutoFit/>
              </a:bodyPr>
              <a:lstStyle/>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Generative</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Probabilistic Model</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for Class </a:t>
                </a:r>
                <a14:m>
                  <m:oMath xmlns:m="http://schemas.openxmlformats.org/officeDocument/2006/math">
                    <m:r>
                      <a:rPr lang="en-GB" altLang="zh-CN" b="1" i="1" kern="0" dirty="0" smtClean="0">
                        <a:solidFill>
                          <a:srgbClr val="000000"/>
                        </a:solidFill>
                        <a:latin typeface="Cambria Math" panose="02040503050406030204" pitchFamily="18" charset="0"/>
                        <a:cs typeface="Arial" panose="020B0604020202020204" pitchFamily="34" charset="0"/>
                      </a:rPr>
                      <m:t>𝟏</m:t>
                    </m:r>
                  </m:oMath>
                </a14:m>
                <a:endParaRPr lang="en-US" altLang="zh-CN" b="1" i="1" kern="0" dirty="0">
                  <a:solidFill>
                    <a:srgbClr val="000000"/>
                  </a:solidFill>
                  <a:latin typeface="Arial" panose="020B0604020202020204" pitchFamily="34" charset="0"/>
                  <a:cs typeface="Arial" panose="020B0604020202020204" pitchFamily="34"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887863" y="3313947"/>
                <a:ext cx="4572000" cy="923330"/>
              </a:xfrm>
              <a:prstGeom prst="rect">
                <a:avLst/>
              </a:prstGeom>
              <a:blipFill>
                <a:blip r:embed="rId24"/>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857113" y="3282864"/>
                <a:ext cx="3210704" cy="923330"/>
              </a:xfrm>
              <a:prstGeom prst="rect">
                <a:avLst/>
              </a:prstGeom>
            </p:spPr>
            <p:txBody>
              <a:bodyPr wrap="square">
                <a:spAutoFit/>
              </a:bodyPr>
              <a:lstStyle/>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Generative</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Probabilistic Model</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for Class </a:t>
                </a:r>
                <a14:m>
                  <m:oMath xmlns:m="http://schemas.openxmlformats.org/officeDocument/2006/math">
                    <m:r>
                      <a:rPr lang="en-GB" altLang="zh-CN" b="1" i="1" kern="0" dirty="0" smtClean="0">
                        <a:solidFill>
                          <a:srgbClr val="000000"/>
                        </a:solidFill>
                        <a:latin typeface="Cambria Math" panose="02040503050406030204" pitchFamily="18" charset="0"/>
                        <a:cs typeface="Arial" panose="020B0604020202020204" pitchFamily="34" charset="0"/>
                      </a:rPr>
                      <m:t>𝑳</m:t>
                    </m:r>
                  </m:oMath>
                </a14:m>
                <a:endParaRPr lang="en-US" altLang="zh-CN" b="1" i="1" kern="0" dirty="0">
                  <a:solidFill>
                    <a:srgbClr val="000000"/>
                  </a:solidFill>
                  <a:latin typeface="Arial" panose="020B0604020202020204" pitchFamily="34" charset="0"/>
                  <a:cs typeface="Arial" panose="020B0604020202020204" pitchFamily="34"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857113" y="3282864"/>
                <a:ext cx="3210704" cy="923330"/>
              </a:xfrm>
              <a:prstGeom prst="rect">
                <a:avLst/>
              </a:prstGeom>
              <a:blipFill>
                <a:blip r:embed="rId25"/>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1750062" y="4922375"/>
                <a:ext cx="2444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𝑑</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750062" y="4922375"/>
                <a:ext cx="2444002" cy="369332"/>
              </a:xfrm>
              <a:prstGeom prst="rect">
                <a:avLst/>
              </a:prstGeom>
              <a:blipFill>
                <a:blip r:embed="rId26"/>
                <a:stretch>
                  <a:fillRect l="-1496" r="-4489"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274838" y="4340767"/>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274838" y="4340767"/>
                <a:ext cx="512961" cy="400110"/>
              </a:xfrm>
              <a:prstGeom prst="rect">
                <a:avLst/>
              </a:prstGeom>
              <a:blipFill>
                <a:blip r:embed="rId27"/>
                <a:stretch>
                  <a:fillRect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矩形 45"/>
              <p:cNvSpPr/>
              <p:nvPr/>
            </p:nvSpPr>
            <p:spPr>
              <a:xfrm>
                <a:off x="5331279" y="4327262"/>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46" name="矩形 45"/>
              <p:cNvSpPr>
                <a:spLocks noRot="1" noChangeAspect="1" noMove="1" noResize="1" noEditPoints="1" noAdjustHandles="1" noChangeArrowheads="1" noChangeShapeType="1" noTextEdit="1"/>
              </p:cNvSpPr>
              <p:nvPr/>
            </p:nvSpPr>
            <p:spPr>
              <a:xfrm>
                <a:off x="5331279" y="4327262"/>
                <a:ext cx="512961" cy="400110"/>
              </a:xfrm>
              <a:prstGeom prst="rect">
                <a:avLst/>
              </a:prstGeom>
              <a:blipFill>
                <a:blip r:embed="rId28"/>
                <a:stretch>
                  <a:fillRect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2339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Bayesian decision theory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Suppose there are </a:t>
                </a:r>
                <a14:m>
                  <m:oMath xmlns:m="http://schemas.openxmlformats.org/officeDocument/2006/math">
                    <m:r>
                      <a:rPr lang="en-US" altLang="zh-CN" i="1" dirty="0" smtClean="0">
                        <a:latin typeface="Cambria Math" panose="02040503050406030204" pitchFamily="18" charset="0"/>
                      </a:rPr>
                      <m:t>𝑁</m:t>
                    </m:r>
                  </m:oMath>
                </a14:m>
                <a:r>
                  <a:rPr lang="en-US" altLang="zh-CN" dirty="0" smtClean="0"/>
                  <a:t> classes, namely </a:t>
                </a:r>
                <a14:m>
                  <m:oMath xmlns:m="http://schemas.openxmlformats.org/officeDocument/2006/math">
                    <m:r>
                      <a:rPr lang="en-US" altLang="zh-CN" b="0" i="1" smtClean="0">
                        <a:latin typeface="Cambria Math" panose="02040503050406030204" pitchFamily="18" charset="0"/>
                      </a:rPr>
                      <m:t>𝑌</m:t>
                    </m:r>
                    <m:r>
                      <a:rPr lang="en-US" altLang="zh-CN" b="0" i="0" smtClean="0">
                        <a:latin typeface="Cambria Math" panose="02040503050406030204" pitchFamily="18" charset="0"/>
                      </a:rPr>
                      <m:t>=</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m:t>
                    </m:r>
                  </m:oMath>
                </a14:m>
                <a:r>
                  <a:rPr lang="en-US" altLang="zh-CN" dirty="0" smtClean="0"/>
                  <a:t>. Let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𝜆</m:t>
                        </m:r>
                      </m:e>
                      <m:sub>
                        <m:r>
                          <a:rPr lang="en-US" altLang="zh-CN" b="0" i="1" dirty="0" smtClean="0">
                            <a:latin typeface="Cambria Math" panose="02040503050406030204" pitchFamily="18" charset="0"/>
                          </a:rPr>
                          <m:t>𝑖𝑗</m:t>
                        </m:r>
                      </m:sub>
                    </m:sSub>
                  </m:oMath>
                </a14:m>
                <a:r>
                  <a:rPr lang="zh-CN" altLang="en-US" dirty="0" smtClean="0"/>
                  <a:t> </a:t>
                </a:r>
                <a:r>
                  <a:rPr lang="en-US" altLang="zh-CN" dirty="0" smtClean="0"/>
                  <a:t>be the loss due to misclassifying a sample from class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𝑗</m:t>
                        </m:r>
                      </m:sub>
                    </m:sSub>
                  </m:oMath>
                </a14:m>
                <a:r>
                  <a:rPr lang="en-US" altLang="zh-CN" dirty="0" smtClean="0"/>
                  <a:t> to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𝑖</m:t>
                        </m:r>
                      </m:sub>
                    </m:sSub>
                  </m:oMath>
                </a14:m>
                <a:r>
                  <a:rPr lang="en-US" altLang="zh-CN" dirty="0" smtClean="0"/>
                  <a:t>.</a:t>
                </a:r>
              </a:p>
              <a:p>
                <a:r>
                  <a:rPr lang="en-US" altLang="zh-CN" dirty="0" smtClean="0"/>
                  <a:t>The expected loss (conditional risk) of sample </a:t>
                </a:r>
                <a14:m>
                  <m:oMath xmlns:m="http://schemas.openxmlformats.org/officeDocument/2006/math">
                    <m:r>
                      <a:rPr lang="en-US" altLang="zh-CN" b="1" i="1" dirty="0" smtClean="0">
                        <a:latin typeface="Cambria Math" panose="02040503050406030204" pitchFamily="18" charset="0"/>
                      </a:rPr>
                      <m:t>𝒙</m:t>
                    </m:r>
                  </m:oMath>
                </a14:m>
                <a:r>
                  <a:rPr lang="en-US" altLang="zh-CN" dirty="0" smtClean="0"/>
                  <a:t> classified into class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oMath>
                </a14:m>
                <a:r>
                  <a:rPr lang="zh-CN" altLang="en-US" dirty="0" smtClean="0"/>
                  <a:t> </a:t>
                </a:r>
                <a:r>
                  <a:rPr lang="en-US" altLang="zh-CN" dirty="0" smtClean="0"/>
                  <a:t>is</a:t>
                </a:r>
              </a:p>
              <a:p>
                <a:pPr algn="ctr"/>
                <a:endParaRPr lang="en-US" altLang="zh-CN" dirty="0"/>
              </a:p>
              <a:p>
                <a:endParaRPr lang="en-US" altLang="zh-CN" dirty="0" smtClean="0"/>
              </a:p>
              <a:p>
                <a:r>
                  <a:rPr lang="en-US" altLang="zh-CN" dirty="0" smtClean="0"/>
                  <a:t>Our goal is to find a rule </a:t>
                </a:r>
                <a14:m>
                  <m:oMath xmlns:m="http://schemas.openxmlformats.org/officeDocument/2006/math">
                    <m:r>
                      <a:rPr lang="en-US" altLang="zh-CN" b="0" i="1" smtClean="0">
                        <a:latin typeface="Cambria Math" panose="02040503050406030204" pitchFamily="18" charset="0"/>
                      </a:rPr>
                      <m:t>h</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𝑌</m:t>
                    </m:r>
                  </m:oMath>
                </a14:m>
                <a:r>
                  <a:rPr lang="zh-CN" altLang="en-US" dirty="0" smtClean="0"/>
                  <a:t> </a:t>
                </a:r>
                <a:r>
                  <a:rPr lang="en-US" altLang="zh-CN" dirty="0" smtClean="0"/>
                  <a:t>that minimizes the overall risk (risk of classifying all samples from </a:t>
                </a:r>
                <a14:m>
                  <m:oMath xmlns:m="http://schemas.openxmlformats.org/officeDocument/2006/math">
                    <m:r>
                      <a:rPr lang="en-US" altLang="zh-CN" i="1">
                        <a:latin typeface="Cambria Math" panose="02040503050406030204" pitchFamily="18" charset="0"/>
                      </a:rPr>
                      <m:t>𝑋</m:t>
                    </m:r>
                  </m:oMath>
                </a14:m>
                <a:r>
                  <a:rPr lang="en-US" altLang="zh-CN" dirty="0" smtClean="0"/>
                  <a:t>)</a:t>
                </a:r>
              </a:p>
              <a:p>
                <a:endParaRPr lang="en-US" altLang="zh-CN" dirty="0"/>
              </a:p>
              <a:p>
                <a:r>
                  <a:rPr lang="en-US" altLang="zh-CN" dirty="0" smtClean="0"/>
                  <a:t>We hope to minimize the overall risk </a:t>
                </a:r>
                <a14:m>
                  <m:oMath xmlns:m="http://schemas.openxmlformats.org/officeDocument/2006/math">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h</m:t>
                        </m:r>
                      </m:e>
                    </m:d>
                  </m:oMath>
                </a14:m>
                <a:endParaRPr lang="en-US" altLang="zh-CN" dirty="0" smtClean="0"/>
              </a:p>
              <a:p>
                <a:endParaRPr lang="en-US" altLang="zh-CN" dirty="0"/>
              </a:p>
              <a:p>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344" r="-15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矩形 6"/>
              <p:cNvSpPr/>
              <p:nvPr/>
            </p:nvSpPr>
            <p:spPr>
              <a:xfrm>
                <a:off x="2872051" y="2296117"/>
                <a:ext cx="3402278" cy="1172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𝑅</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e>
                        <m:e>
                          <m:r>
                            <a:rPr lang="en-US" altLang="zh-CN" sz="2400" b="1" i="1">
                              <a:latin typeface="Cambria Math" panose="02040503050406030204" pitchFamily="18" charset="0"/>
                            </a:rPr>
                            <m:t>𝒙</m:t>
                          </m:r>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𝑁</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𝜆</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872051" y="2296117"/>
                <a:ext cx="3402278" cy="117262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9925" y="4380481"/>
                <a:ext cx="30065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h</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𝔼</m:t>
                          </m:r>
                        </m:e>
                        <m:sub>
                          <m:r>
                            <a:rPr lang="en-US" altLang="zh-CN" sz="2400" b="1" i="1" smtClean="0">
                              <a:latin typeface="Cambria Math" panose="02040503050406030204" pitchFamily="18" charset="0"/>
                            </a:rPr>
                            <m:t>𝒙</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d>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9925" y="4380481"/>
                <a:ext cx="3006529" cy="369332"/>
              </a:xfrm>
              <a:prstGeom prst="rect">
                <a:avLst/>
              </a:prstGeom>
              <a:blipFill>
                <a:blip r:embed="rId5"/>
                <a:stretch>
                  <a:fillRect l="-2028"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009651" y="5421161"/>
                <a:ext cx="3127075" cy="480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lim>
                              </m:limLow>
                            </m:fName>
                            <m:e>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009651" y="5421161"/>
                <a:ext cx="3127075" cy="480773"/>
              </a:xfrm>
              <a:prstGeom prst="rect">
                <a:avLst/>
              </a:prstGeom>
              <a:blipFill>
                <a:blip r:embed="rId6"/>
                <a:stretch>
                  <a:fillRect l="-1949" r="-3119" b="-13924"/>
                </a:stretch>
              </a:blipFill>
            </p:spPr>
            <p:txBody>
              <a:bodyPr/>
              <a:lstStyle/>
              <a:p>
                <a:r>
                  <a:rPr lang="zh-CN" altLang="en-US">
                    <a:noFill/>
                  </a:rPr>
                  <a:t> </a:t>
                </a:r>
              </a:p>
            </p:txBody>
          </p:sp>
        </mc:Fallback>
      </mc:AlternateContent>
      <p:sp>
        <p:nvSpPr>
          <p:cNvPr id="10" name="线形标注 2(无边框) 9"/>
          <p:cNvSpPr/>
          <p:nvPr/>
        </p:nvSpPr>
        <p:spPr>
          <a:xfrm>
            <a:off x="1566566" y="6004949"/>
            <a:ext cx="2834520" cy="375557"/>
          </a:xfrm>
          <a:prstGeom prst="callout2">
            <a:avLst>
              <a:gd name="adj1" fmla="val -1639"/>
              <a:gd name="adj2" fmla="val 25416"/>
              <a:gd name="adj3" fmla="val -86198"/>
              <a:gd name="adj4" fmla="val 35059"/>
              <a:gd name="adj5" fmla="val -87949"/>
              <a:gd name="adj6" fmla="val 46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Bayesian optimal classifier</a:t>
            </a:r>
            <a:endParaRPr lang="en-US" dirty="0">
              <a:solidFill>
                <a:schemeClr val="tx1"/>
              </a:solidFill>
            </a:endParaRPr>
          </a:p>
        </p:txBody>
      </p:sp>
      <p:sp>
        <p:nvSpPr>
          <p:cNvPr id="11" name="圆角矩形 10"/>
          <p:cNvSpPr/>
          <p:nvPr/>
        </p:nvSpPr>
        <p:spPr>
          <a:xfrm>
            <a:off x="2983826" y="5375224"/>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矩形 11"/>
              <p:cNvSpPr/>
              <p:nvPr/>
            </p:nvSpPr>
            <p:spPr>
              <a:xfrm>
                <a:off x="5416454" y="5884905"/>
                <a:ext cx="3298275" cy="461665"/>
              </a:xfrm>
              <a:prstGeom prst="rect">
                <a:avLst/>
              </a:prstGeom>
              <a:ln w="19050">
                <a:solidFill>
                  <a:schemeClr val="accent1"/>
                </a:solidFill>
              </a:ln>
            </p:spPr>
            <p:txBody>
              <a:bodyPr wrap="none">
                <a:spAutoFit/>
              </a:bodyPr>
              <a:lstStyle/>
              <a:p>
                <a14:m>
                  <m:oMath xmlns:m="http://schemas.openxmlformats.org/officeDocument/2006/math">
                    <m:r>
                      <a:rPr lang="en-US" altLang="zh-CN" sz="2400" i="1">
                        <a:latin typeface="Cambria Math" panose="02040503050406030204" pitchFamily="18" charset="0"/>
                      </a:rPr>
                      <m:t>𝑅</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oMath>
                </a14:m>
                <a:r>
                  <a:rPr lang="zh-CN" altLang="en-US" sz="2400" dirty="0"/>
                  <a:t> </a:t>
                </a:r>
                <a:r>
                  <a:rPr lang="en-US" altLang="zh-CN" sz="2400" dirty="0"/>
                  <a:t>is called Bayes risk</a:t>
                </a:r>
              </a:p>
            </p:txBody>
          </p:sp>
        </mc:Choice>
        <mc:Fallback xmlns="">
          <p:sp>
            <p:nvSpPr>
              <p:cNvPr id="12" name="矩形 11"/>
              <p:cNvSpPr>
                <a:spLocks noRot="1" noChangeAspect="1" noMove="1" noResize="1" noEditPoints="1" noAdjustHandles="1" noChangeArrowheads="1" noChangeShapeType="1" noTextEdit="1"/>
              </p:cNvSpPr>
              <p:nvPr/>
            </p:nvSpPr>
            <p:spPr>
              <a:xfrm>
                <a:off x="5416454" y="5884905"/>
                <a:ext cx="3298275" cy="461665"/>
              </a:xfrm>
              <a:prstGeom prst="rect">
                <a:avLst/>
              </a:prstGeom>
              <a:blipFill>
                <a:blip r:embed="rId7"/>
                <a:stretch>
                  <a:fillRect l="-368" t="-8861" r="-1287" b="-25316"/>
                </a:stretch>
              </a:blipFill>
              <a:ln w="19050">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33009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decision theory</a:t>
            </a:r>
            <a:endParaRPr lang="zh-CN" altLang="en-US" dirty="0"/>
          </a:p>
        </p:txBody>
      </p:sp>
      <p:sp>
        <p:nvSpPr>
          <p:cNvPr id="3" name="内容占位符 2"/>
          <p:cNvSpPr>
            <a:spLocks noGrp="1"/>
          </p:cNvSpPr>
          <p:nvPr>
            <p:ph idx="1"/>
          </p:nvPr>
        </p:nvSpPr>
        <p:spPr/>
        <p:txBody>
          <a:bodyPr/>
          <a:lstStyle/>
          <a:p>
            <a:r>
              <a:rPr lang="en-US" altLang="zh-CN" dirty="0" smtClean="0"/>
              <a:t>If</a:t>
            </a:r>
          </a:p>
          <a:p>
            <a:endParaRPr lang="en-US" altLang="zh-CN" dirty="0"/>
          </a:p>
          <a:p>
            <a:endParaRPr lang="en-US" altLang="zh-CN" dirty="0" smtClean="0"/>
          </a:p>
          <a:p>
            <a:r>
              <a:rPr lang="en-US" altLang="zh-CN" dirty="0" smtClean="0"/>
              <a:t>Then</a:t>
            </a:r>
          </a:p>
          <a:p>
            <a:endParaRPr lang="en-US" altLang="zh-CN" dirty="0"/>
          </a:p>
          <a:p>
            <a:r>
              <a:rPr lang="en-US" altLang="zh-CN" dirty="0" smtClean="0"/>
              <a:t>Bayesian optimal classifier</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090669" y="1253359"/>
                <a:ext cx="2965042"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𝜆</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m>
                            <m:mPr>
                              <m:mcs>
                                <m:mc>
                                  <m:mcPr>
                                    <m:count m:val="1"/>
                                    <m:mcJc m:val="center"/>
                                  </m:mcPr>
                                </m:mc>
                              </m:mcs>
                              <m:ctrlPr>
                                <a:rPr lang="en-US" altLang="zh-CN" sz="2400" b="0" i="1" smtClean="0">
                                  <a:latin typeface="Cambria Math" panose="02040503050406030204" pitchFamily="18" charset="0"/>
                                </a:rPr>
                              </m:ctrlPr>
                            </m:mPr>
                            <m:m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𝑖𝑓</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      </m:t>
                                      </m:r>
                                    </m:e>
                                  </m:mr>
                                </m:m>
                              </m:e>
                            </m:mr>
                            <m:m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𝑜𝑡h𝑒𝑟𝑤𝑖𝑠𝑒</m:t>
                                      </m:r>
                                    </m:e>
                                  </m:mr>
                                </m:m>
                              </m:e>
                            </m:mr>
                          </m:m>
                        </m:e>
                      </m:d>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090669" y="1253359"/>
                <a:ext cx="2965042" cy="82381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211849" y="2774726"/>
                <a:ext cx="27725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211849" y="2774726"/>
                <a:ext cx="2772554" cy="369332"/>
              </a:xfrm>
              <a:prstGeom prst="rect">
                <a:avLst/>
              </a:prstGeom>
              <a:blipFill>
                <a:blip r:embed="rId3"/>
                <a:stretch>
                  <a:fillRect l="-2198" r="-3297"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013558" y="3997829"/>
                <a:ext cx="3169136"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lim>
                              </m:limLow>
                            </m:fName>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013558" y="3997829"/>
                <a:ext cx="3169136" cy="483209"/>
              </a:xfrm>
              <a:prstGeom prst="rect">
                <a:avLst/>
              </a:prstGeom>
              <a:blipFill>
                <a:blip r:embed="rId4"/>
                <a:stretch>
                  <a:fillRect l="-1923" r="-3077" b="-139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83826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en-US" b="1" dirty="0" smtClean="0">
                    <a:solidFill>
                      <a:srgbClr val="FF0000"/>
                    </a:solidFill>
                  </a:rPr>
                  <a:t>M</a:t>
                </a:r>
                <a:r>
                  <a:rPr lang="en-US" altLang="en-US" dirty="0"/>
                  <a:t>aximum </a:t>
                </a:r>
                <a:r>
                  <a:rPr lang="en-US" altLang="en-US" b="1" dirty="0">
                    <a:solidFill>
                      <a:srgbClr val="FF0000"/>
                    </a:solidFill>
                  </a:rPr>
                  <a:t>A</a:t>
                </a:r>
                <a:r>
                  <a:rPr lang="en-US" altLang="en-US" dirty="0"/>
                  <a:t> </a:t>
                </a:r>
                <a:r>
                  <a:rPr lang="en-US" altLang="en-US" b="1" dirty="0">
                    <a:solidFill>
                      <a:srgbClr val="FF0000"/>
                    </a:solidFill>
                  </a:rPr>
                  <a:t>P</a:t>
                </a:r>
                <a:r>
                  <a:rPr lang="en-US" altLang="en-US" dirty="0"/>
                  <a:t>osterior (</a:t>
                </a:r>
                <a:r>
                  <a:rPr lang="en-US" altLang="en-US" b="1" dirty="0">
                    <a:solidFill>
                      <a:srgbClr val="FF0000"/>
                    </a:solidFill>
                  </a:rPr>
                  <a:t>MAP</a:t>
                </a:r>
                <a:r>
                  <a:rPr lang="en-US" altLang="en-US" dirty="0"/>
                  <a:t>) classification rule</a:t>
                </a:r>
              </a:p>
              <a:p>
                <a:pPr lvl="1">
                  <a:lnSpc>
                    <a:spcPct val="110000"/>
                  </a:lnSpc>
                </a:pPr>
                <a:r>
                  <a:rPr lang="en-US" altLang="en-US" dirty="0"/>
                  <a:t>For an input </a:t>
                </a:r>
                <a:r>
                  <a:rPr lang="en-US" altLang="en-US" b="1" i="1" dirty="0">
                    <a:latin typeface="Times New Roman" panose="02020603050405020304" pitchFamily="18" charset="0"/>
                    <a:cs typeface="Times New Roman" panose="02020603050405020304" pitchFamily="18" charset="0"/>
                  </a:rPr>
                  <a:t>x</a:t>
                </a:r>
                <a:r>
                  <a:rPr lang="en-US" altLang="en-US" dirty="0"/>
                  <a:t>, find the largest one from </a:t>
                </a:r>
                <a14:m>
                  <m:oMath xmlns:m="http://schemas.openxmlformats.org/officeDocument/2006/math">
                    <m:r>
                      <a:rPr lang="en-US" altLang="en-US" i="1" dirty="0" smtClean="0">
                        <a:latin typeface="Cambria Math" panose="02040503050406030204" pitchFamily="18" charset="0"/>
                      </a:rPr>
                      <m:t>𝐿</m:t>
                    </m:r>
                  </m:oMath>
                </a14:m>
                <a:r>
                  <a:rPr lang="en-US" altLang="en-US" dirty="0"/>
                  <a:t> probabilities output by a discriminative probabilistic </a:t>
                </a:r>
                <a:r>
                  <a:rPr lang="en-US" altLang="en-US" dirty="0" smtClean="0"/>
                  <a:t>classifier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1</m:t>
                            </m:r>
                          </m:sub>
                        </m:sSub>
                      </m:e>
                      <m:e>
                        <m:r>
                          <a:rPr lang="en-US" altLang="en-US" b="1" i="1" smtClean="0">
                            <a:latin typeface="Cambria Math" panose="02040503050406030204" pitchFamily="18" charset="0"/>
                          </a:rPr>
                          <m:t>𝒙</m:t>
                        </m:r>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𝑐</m:t>
                            </m:r>
                          </m:e>
                          <m:sub>
                            <m:r>
                              <a:rPr lang="en-US" altLang="en-US" b="0" i="1" smtClean="0">
                                <a:latin typeface="Cambria Math" panose="02040503050406030204" pitchFamily="18" charset="0"/>
                              </a:rPr>
                              <m:t>𝐿</m:t>
                            </m:r>
                          </m:sub>
                        </m:sSub>
                      </m:e>
                      <m:e>
                        <m:r>
                          <a:rPr lang="en-US" altLang="en-US" b="1" i="1">
                            <a:latin typeface="Cambria Math" panose="02040503050406030204" pitchFamily="18" charset="0"/>
                          </a:rPr>
                          <m:t>𝒙</m:t>
                        </m:r>
                      </m:e>
                    </m:d>
                  </m:oMath>
                </a14:m>
                <a:endParaRPr lang="en-US" altLang="en-US" dirty="0"/>
              </a:p>
              <a:p>
                <a:pPr lvl="1">
                  <a:lnSpc>
                    <a:spcPct val="110000"/>
                  </a:lnSpc>
                </a:pPr>
                <a:r>
                  <a:rPr lang="en-US" altLang="en-US" dirty="0"/>
                  <a:t>Assign </a:t>
                </a:r>
                <a:r>
                  <a:rPr lang="en-US" altLang="en-US" b="1" i="1" dirty="0">
                    <a:latin typeface="Times New Roman" panose="02020603050405020304" pitchFamily="18" charset="0"/>
                    <a:cs typeface="Times New Roman" panose="02020603050405020304" pitchFamily="18" charset="0"/>
                  </a:rPr>
                  <a:t>x</a:t>
                </a:r>
                <a:r>
                  <a:rPr lang="en-US" altLang="en-US" dirty="0"/>
                  <a:t> to label </a:t>
                </a:r>
                <a14:m>
                  <m:oMath xmlns:m="http://schemas.openxmlformats.org/officeDocument/2006/math">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oMath>
                </a14:m>
                <a:r>
                  <a:rPr lang="en-US" altLang="en-US" i="1" dirty="0">
                    <a:latin typeface="Palatino Linotype" panose="02040502050505030304" pitchFamily="18" charset="0"/>
                  </a:rPr>
                  <a:t> </a:t>
                </a:r>
                <a:r>
                  <a:rPr lang="en-US" altLang="en-US" dirty="0" smtClean="0"/>
                  <a:t>if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m:t>
                            </m:r>
                          </m:sup>
                        </m:sSup>
                      </m:e>
                      <m:e>
                        <m:r>
                          <a:rPr lang="en-US" altLang="en-US" b="1" i="1">
                            <a:latin typeface="Cambria Math" panose="02040503050406030204" pitchFamily="18" charset="0"/>
                          </a:rPr>
                          <m:t>𝒙</m:t>
                        </m:r>
                      </m:e>
                    </m:d>
                  </m:oMath>
                </a14:m>
                <a:r>
                  <a:rPr lang="en-US" altLang="en-US" dirty="0"/>
                  <a:t> is the largest.</a:t>
                </a:r>
              </a:p>
              <a:p>
                <a:r>
                  <a:rPr lang="en-US" altLang="en-US" dirty="0"/>
                  <a:t>Generative classification with the MAP rule</a:t>
                </a:r>
              </a:p>
              <a:p>
                <a:pPr lvl="1">
                  <a:lnSpc>
                    <a:spcPct val="110000"/>
                  </a:lnSpc>
                </a:pPr>
                <a:r>
                  <a:rPr lang="en-US" altLang="en-US" dirty="0"/>
                  <a:t>Apply Bayesian rule to convert them into posterior probabilities</a:t>
                </a:r>
              </a:p>
              <a:p>
                <a:pPr lvl="1">
                  <a:lnSpc>
                    <a:spcPct val="110000"/>
                  </a:lnSpc>
                </a:pPr>
                <a:endParaRPr lang="en-GB" altLang="en-US" dirty="0"/>
              </a:p>
              <a:p>
                <a:pPr lvl="1">
                  <a:lnSpc>
                    <a:spcPct val="110000"/>
                  </a:lnSpc>
                </a:pPr>
                <a:endParaRPr lang="en-GB" altLang="en-US" dirty="0"/>
              </a:p>
              <a:p>
                <a:pPr lvl="1">
                  <a:lnSpc>
                    <a:spcPct val="110000"/>
                  </a:lnSpc>
                  <a:buNone/>
                </a:pPr>
                <a:endParaRPr lang="en-GB" altLang="en-US" dirty="0"/>
              </a:p>
              <a:p>
                <a:pPr lvl="1">
                  <a:lnSpc>
                    <a:spcPct val="80000"/>
                  </a:lnSpc>
                </a:pPr>
                <a:r>
                  <a:rPr lang="en-GB" altLang="en-US" dirty="0" smtClean="0"/>
                  <a:t>Then </a:t>
                </a:r>
                <a:r>
                  <a:rPr lang="en-GB" altLang="en-US" dirty="0"/>
                  <a:t>apply the MAP rule to assign a label</a:t>
                </a:r>
                <a:endParaRPr lang="en-US" alt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11/20/2019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0290" y="3387379"/>
                <a:ext cx="7149073"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e>
                          <m:r>
                            <a:rPr lang="en-US" sz="2400" b="1" i="1">
                              <a:latin typeface="Cambria Math" panose="02040503050406030204" pitchFamily="18" charset="0"/>
                            </a:rPr>
                            <m:t>𝒙</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1" i="1">
                                  <a:latin typeface="Cambria Math" panose="02040503050406030204" pitchFamily="18" charset="0"/>
                                </a:rPr>
                                <m:t>𝒙</m:t>
                              </m:r>
                            </m:e>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d>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d>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1" i="1">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𝐿</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0290" y="3387379"/>
                <a:ext cx="7149073" cy="768993"/>
              </a:xfrm>
              <a:prstGeom prst="rect">
                <a:avLst/>
              </a:prstGeom>
              <a:blipFill>
                <a:blip r:embed="rId3"/>
                <a:stretch>
                  <a:fillRect/>
                </a:stretch>
              </a:blipFill>
            </p:spPr>
            <p:txBody>
              <a:bodyPr/>
              <a:lstStyle/>
              <a:p>
                <a:r>
                  <a:rPr lang="en-US">
                    <a:noFill/>
                  </a:rPr>
                  <a:t> </a:t>
                </a:r>
              </a:p>
            </p:txBody>
          </p:sp>
        </mc:Fallback>
      </mc:AlternateContent>
      <p:sp>
        <p:nvSpPr>
          <p:cNvPr id="11" name="圆角矩形 10"/>
          <p:cNvSpPr/>
          <p:nvPr/>
        </p:nvSpPr>
        <p:spPr>
          <a:xfrm>
            <a:off x="3054087" y="3832681"/>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线形标注 2(无边框) 11"/>
              <p:cNvSpPr/>
              <p:nvPr/>
            </p:nvSpPr>
            <p:spPr>
              <a:xfrm>
                <a:off x="5574843" y="4216529"/>
                <a:ext cx="2834520" cy="375557"/>
              </a:xfrm>
              <a:prstGeom prst="callout2">
                <a:avLst>
                  <a:gd name="adj1" fmla="val 36142"/>
                  <a:gd name="adj2" fmla="val 2612"/>
                  <a:gd name="adj3" fmla="val 31344"/>
                  <a:gd name="adj4" fmla="val -16667"/>
                  <a:gd name="adj5" fmla="val -37575"/>
                  <a:gd name="adj6" fmla="val -595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lumMod val="85000"/>
                        <a:lumOff val="15000"/>
                      </a:schemeClr>
                    </a:solidFill>
                  </a:rPr>
                  <a:t>Common factor for all </a:t>
                </a:r>
                <a14:m>
                  <m:oMath xmlns:m="http://schemas.openxmlformats.org/officeDocument/2006/math">
                    <m:r>
                      <a:rPr lang="en-GB" altLang="en-US" i="1" dirty="0" smtClean="0">
                        <a:solidFill>
                          <a:schemeClr val="tx1">
                            <a:lumMod val="85000"/>
                            <a:lumOff val="15000"/>
                          </a:schemeClr>
                        </a:solidFill>
                        <a:latin typeface="Cambria Math" panose="02040503050406030204" pitchFamily="18" charset="0"/>
                      </a:rPr>
                      <m:t>𝐿</m:t>
                    </m:r>
                    <m:r>
                      <a:rPr lang="en-GB" altLang="en-US" i="1" dirty="0" smtClean="0">
                        <a:solidFill>
                          <a:schemeClr val="tx1">
                            <a:lumMod val="85000"/>
                            <a:lumOff val="15000"/>
                          </a:schemeClr>
                        </a:solidFill>
                        <a:latin typeface="Cambria Math" panose="02040503050406030204" pitchFamily="18" charset="0"/>
                      </a:rPr>
                      <m:t> </m:t>
                    </m:r>
                  </m:oMath>
                </a14:m>
                <a:r>
                  <a:rPr lang="en-GB" altLang="en-US" dirty="0">
                    <a:solidFill>
                      <a:schemeClr val="tx1">
                        <a:lumMod val="85000"/>
                        <a:lumOff val="15000"/>
                      </a:schemeClr>
                    </a:solidFill>
                  </a:rPr>
                  <a:t>probabilities </a:t>
                </a:r>
              </a:p>
            </p:txBody>
          </p:sp>
        </mc:Choice>
        <mc:Fallback xmlns="">
          <p:sp>
            <p:nvSpPr>
              <p:cNvPr id="12" name="线形标注 2(无边框) 11"/>
              <p:cNvSpPr>
                <a:spLocks noRot="1" noChangeAspect="1" noMove="1" noResize="1" noEditPoints="1" noAdjustHandles="1" noChangeArrowheads="1" noChangeShapeType="1" noTextEdit="1"/>
              </p:cNvSpPr>
              <p:nvPr/>
            </p:nvSpPr>
            <p:spPr>
              <a:xfrm>
                <a:off x="5574843" y="4216529"/>
                <a:ext cx="2834520" cy="375557"/>
              </a:xfrm>
              <a:prstGeom prst="callout2">
                <a:avLst>
                  <a:gd name="adj1" fmla="val 36142"/>
                  <a:gd name="adj2" fmla="val 2612"/>
                  <a:gd name="adj3" fmla="val 31344"/>
                  <a:gd name="adj4" fmla="val -16667"/>
                  <a:gd name="adj5" fmla="val -37575"/>
                  <a:gd name="adj6" fmla="val -59555"/>
                </a:avLst>
              </a:prstGeom>
              <a:blipFill>
                <a:blip r:embed="rId4"/>
                <a:stretch>
                  <a:fillRect t="-8163" r="-126552" b="-1510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666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6978</TotalTime>
  <Words>2806</Words>
  <Application>Microsoft Office PowerPoint</Application>
  <PresentationFormat>全屏显示(4:3)</PresentationFormat>
  <Paragraphs>914</Paragraphs>
  <Slides>58</Slides>
  <Notes>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58</vt:i4>
      </vt:variant>
    </vt:vector>
  </HeadingPairs>
  <TitlesOfParts>
    <vt:vector size="71" baseType="lpstr">
      <vt:lpstr>等线</vt:lpstr>
      <vt:lpstr>楷体</vt:lpstr>
      <vt:lpstr>宋体</vt:lpstr>
      <vt:lpstr>Arial</vt:lpstr>
      <vt:lpstr>Calibri</vt:lpstr>
      <vt:lpstr>Calibri Light</vt:lpstr>
      <vt:lpstr>Cambria Math</vt:lpstr>
      <vt:lpstr>Consolas</vt:lpstr>
      <vt:lpstr>Palatino Linotype</vt:lpstr>
      <vt:lpstr>Times New Roman</vt:lpstr>
      <vt:lpstr>回顾</vt:lpstr>
      <vt:lpstr>公式</vt:lpstr>
      <vt:lpstr>Equation</vt:lpstr>
      <vt:lpstr>Naïve Bayes Classifier</vt:lpstr>
      <vt:lpstr>Background</vt:lpstr>
      <vt:lpstr>Probability Basics</vt:lpstr>
      <vt:lpstr>Probability Basics </vt:lpstr>
      <vt:lpstr>Probabilistic Classification </vt:lpstr>
      <vt:lpstr>Probabilistic Classification </vt:lpstr>
      <vt:lpstr>Bayesian decision theory</vt:lpstr>
      <vt:lpstr>Bayesian decision theory</vt:lpstr>
      <vt:lpstr>Probabilistic Classification </vt:lpstr>
      <vt:lpstr>Naïve Bayes classifier </vt:lpstr>
      <vt:lpstr>Naïve Bayes Algorithm</vt:lpstr>
      <vt:lpstr>Tennis example</vt:lpstr>
      <vt:lpstr>Tennis example</vt:lpstr>
      <vt:lpstr>The test phase for the tennis example</vt:lpstr>
      <vt:lpstr>The test phase for the tennis example</vt:lpstr>
      <vt:lpstr>Issues Relevant to Naïve Bayes </vt:lpstr>
      <vt:lpstr>Issues Relevant to Naïve Bayes </vt:lpstr>
      <vt:lpstr>Issues Relevant to Naïve Bayes </vt:lpstr>
      <vt:lpstr>Conclusion</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Bayesian network</vt:lpstr>
      <vt:lpstr>Bayesian network</vt:lpstr>
      <vt:lpstr>Bayesian network</vt:lpstr>
      <vt:lpstr>Conditional independence in BNs</vt:lpstr>
      <vt:lpstr>Learning Bayesian networks</vt:lpstr>
      <vt:lpstr>Learning Bayesian networks</vt:lpstr>
      <vt:lpstr>Learning Bayesian networks</vt:lpstr>
      <vt:lpstr>Learning Bayesian networks</vt:lpstr>
      <vt:lpstr>Learning Bayesian networks</vt:lpstr>
      <vt:lpstr>Learning Bayesian networks</vt:lpstr>
      <vt:lpstr>Bayesian inference</vt:lpstr>
      <vt:lpstr>Approximate inference: Sampling</vt:lpstr>
      <vt:lpstr>Approximate inference: Sampling</vt:lpstr>
      <vt:lpstr>Approximate inference: Sampling</vt:lpstr>
      <vt:lpstr>Approximate inference: Sampling</vt:lpstr>
      <vt:lpstr>Approximate inference: Sampling</vt:lpstr>
      <vt:lpstr>Approximate inference: Sampling</vt:lpstr>
      <vt:lpstr>Approximate inference: Sampling</vt:lpstr>
      <vt:lpstr>EM algorithm</vt:lpstr>
      <vt:lpstr>EM algorithm</vt:lpstr>
      <vt:lpstr>EM algorithm</vt:lpstr>
      <vt:lpstr>EM algorithm</vt:lpstr>
      <vt:lpstr>The expected value of a function</vt:lpstr>
      <vt:lpstr>Jensen’s inequality</vt:lpstr>
      <vt:lpstr>EM algorithm</vt:lpstr>
      <vt:lpstr>EM algorithm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Classifier</dc:title>
  <dc:creator>Ying Shen</dc:creator>
  <cp:lastModifiedBy>Ying Shen</cp:lastModifiedBy>
  <cp:revision>452</cp:revision>
  <dcterms:created xsi:type="dcterms:W3CDTF">2016-11-02T01:37:54Z</dcterms:created>
  <dcterms:modified xsi:type="dcterms:W3CDTF">2019-11-19T23:46:54Z</dcterms:modified>
</cp:coreProperties>
</file>